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58" r:id="rId7"/>
    <p:sldId id="259" r:id="rId8"/>
    <p:sldId id="270" r:id="rId9"/>
    <p:sldId id="260" r:id="rId10"/>
    <p:sldId id="269" r:id="rId11"/>
    <p:sldId id="271" r:id="rId12"/>
    <p:sldId id="262" r:id="rId13"/>
    <p:sldId id="263" r:id="rId14"/>
    <p:sldId id="261" r:id="rId15"/>
    <p:sldId id="264" r:id="rId16"/>
    <p:sldId id="265" r:id="rId17"/>
    <p:sldId id="26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A79"/>
    <a:srgbClr val="A7621A"/>
    <a:srgbClr val="BAB29B"/>
    <a:srgbClr val="FFCC00"/>
    <a:srgbClr val="9C8F65"/>
    <a:srgbClr val="C39871"/>
    <a:srgbClr val="CA7520"/>
    <a:srgbClr val="3661AB"/>
    <a:srgbClr val="413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F65A1-2D56-1C3F-1C04-9DBF1214A66F}" v="2" dt="2025-06-09T18:43:24.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Roy (CISSSME16)" userId="S::melanie.roy2.cisssme16@ssss.gouv.qc.ca::e6b139a3-4190-484c-afa1-fe7e035cc000" providerId="AD" clId="Web-{A4483941-024D-D5B7-B7E0-54B9E74F6B26}"/>
    <pc:docChg chg="addSld">
      <pc:chgData name="Melanie Roy (CISSSME16)" userId="S::melanie.roy2.cisssme16@ssss.gouv.qc.ca::e6b139a3-4190-484c-afa1-fe7e035cc000" providerId="AD" clId="Web-{A4483941-024D-D5B7-B7E0-54B9E74F6B26}" dt="2025-06-05T13:37:27.735" v="0"/>
      <pc:docMkLst>
        <pc:docMk/>
      </pc:docMkLst>
      <pc:sldChg chg="add replId">
        <pc:chgData name="Melanie Roy (CISSSME16)" userId="S::melanie.roy2.cisssme16@ssss.gouv.qc.ca::e6b139a3-4190-484c-afa1-fe7e035cc000" providerId="AD" clId="Web-{A4483941-024D-D5B7-B7E0-54B9E74F6B26}" dt="2025-06-05T13:37:27.735" v="0"/>
        <pc:sldMkLst>
          <pc:docMk/>
          <pc:sldMk cId="1494106381" sldId="268"/>
        </pc:sldMkLst>
      </pc:sldChg>
    </pc:docChg>
  </pc:docChgLst>
  <pc:docChgLst>
    <pc:chgData name="Noémie Levesque (CIUSSSCN)" userId="S::noemie.levesque.ciussscn@ssss.gouv.qc.ca::4e615e66-d6ae-431c-84cd-6b8d37ce43bc" providerId="AD" clId="Web-{AD0F65A1-2D56-1C3F-1C04-9DBF1214A66F}"/>
    <pc:docChg chg="modSld">
      <pc:chgData name="Noémie Levesque (CIUSSSCN)" userId="S::noemie.levesque.ciussscn@ssss.gouv.qc.ca::4e615e66-d6ae-431c-84cd-6b8d37ce43bc" providerId="AD" clId="Web-{AD0F65A1-2D56-1C3F-1C04-9DBF1214A66F}" dt="2025-06-09T18:43:23.855" v="0"/>
      <pc:docMkLst>
        <pc:docMk/>
      </pc:docMkLst>
      <pc:sldChg chg="modSp">
        <pc:chgData name="Noémie Levesque (CIUSSSCN)" userId="S::noemie.levesque.ciussscn@ssss.gouv.qc.ca::4e615e66-d6ae-431c-84cd-6b8d37ce43bc" providerId="AD" clId="Web-{AD0F65A1-2D56-1C3F-1C04-9DBF1214A66F}" dt="2025-06-09T18:43:23.855" v="0"/>
        <pc:sldMkLst>
          <pc:docMk/>
          <pc:sldMk cId="1713641761" sldId="259"/>
        </pc:sldMkLst>
        <pc:spChg chg="mod">
          <ac:chgData name="Noémie Levesque (CIUSSSCN)" userId="S::noemie.levesque.ciussscn@ssss.gouv.qc.ca::4e615e66-d6ae-431c-84cd-6b8d37ce43bc" providerId="AD" clId="Web-{AD0F65A1-2D56-1C3F-1C04-9DBF1214A66F}" dt="2025-06-09T18:43:23.855" v="0"/>
          <ac:spMkLst>
            <pc:docMk/>
            <pc:sldMk cId="1713641761" sldId="259"/>
            <ac:spMk id="5" creationId="{00000000-0000-0000-0000-000000000000}"/>
          </ac:spMkLst>
        </pc:spChg>
      </pc:sldChg>
    </pc:docChg>
  </pc:docChgLst>
  <pc:docChgLst>
    <pc:chgData name="Noémie Levesque (CIUSSSCN)" userId="S::noemie.levesque.ciussscn@ssss.gouv.qc.ca::4e615e66-d6ae-431c-84cd-6b8d37ce43bc" providerId="AD" clId="Web-{6CCB0226-5F30-D1D2-15BB-07C567F14752}"/>
    <pc:docChg chg="modSld">
      <pc:chgData name="Noémie Levesque (CIUSSSCN)" userId="S::noemie.levesque.ciussscn@ssss.gouv.qc.ca::4e615e66-d6ae-431c-84cd-6b8d37ce43bc" providerId="AD" clId="Web-{6CCB0226-5F30-D1D2-15BB-07C567F14752}" dt="2025-06-02T15:02:57.989" v="1" actId="20577"/>
      <pc:docMkLst>
        <pc:docMk/>
      </pc:docMkLst>
      <pc:sldChg chg="modSp">
        <pc:chgData name="Noémie Levesque (CIUSSSCN)" userId="S::noemie.levesque.ciussscn@ssss.gouv.qc.ca::4e615e66-d6ae-431c-84cd-6b8d37ce43bc" providerId="AD" clId="Web-{6CCB0226-5F30-D1D2-15BB-07C567F14752}" dt="2025-06-02T15:02:57.989" v="1" actId="20577"/>
        <pc:sldMkLst>
          <pc:docMk/>
          <pc:sldMk cId="4156890095" sldId="257"/>
        </pc:sldMkLst>
        <pc:spChg chg="mod">
          <ac:chgData name="Noémie Levesque (CIUSSSCN)" userId="S::noemie.levesque.ciussscn@ssss.gouv.qc.ca::4e615e66-d6ae-431c-84cd-6b8d37ce43bc" providerId="AD" clId="Web-{6CCB0226-5F30-D1D2-15BB-07C567F14752}" dt="2025-06-02T15:02:57.989" v="1" actId="20577"/>
          <ac:spMkLst>
            <pc:docMk/>
            <pc:sldMk cId="4156890095" sldId="257"/>
            <ac:spMk id="5" creationId="{00000000-0000-0000-0000-000000000000}"/>
          </ac:spMkLst>
        </pc:spChg>
      </pc:sldChg>
    </pc:docChg>
  </pc:docChgLst>
  <pc:docChgLst>
    <pc:chgData name="Marie-Noele Royer (CCSMTL)" userId="S::marie-noele.royer.ccsmtl@ssss.gouv.qc.ca::b0cd0277-9cc0-4134-b168-b5a9fa2f631f" providerId="AD" clId="Web-{CA688890-6457-4419-B4FB-3B803D8265DD}"/>
    <pc:docChg chg="modSld">
      <pc:chgData name="Marie-Noele Royer (CCSMTL)" userId="S::marie-noele.royer.ccsmtl@ssss.gouv.qc.ca::b0cd0277-9cc0-4134-b168-b5a9fa2f631f" providerId="AD" clId="Web-{CA688890-6457-4419-B4FB-3B803D8265DD}" dt="2025-06-03T12:45:56.518" v="3" actId="20577"/>
      <pc:docMkLst>
        <pc:docMk/>
      </pc:docMkLst>
      <pc:sldChg chg="modSp">
        <pc:chgData name="Marie-Noele Royer (CCSMTL)" userId="S::marie-noele.royer.ccsmtl@ssss.gouv.qc.ca::b0cd0277-9cc0-4134-b168-b5a9fa2f631f" providerId="AD" clId="Web-{CA688890-6457-4419-B4FB-3B803D8265DD}" dt="2025-06-03T12:45:34.893" v="2" actId="20577"/>
        <pc:sldMkLst>
          <pc:docMk/>
          <pc:sldMk cId="1713641761" sldId="259"/>
        </pc:sldMkLst>
        <pc:spChg chg="mod">
          <ac:chgData name="Marie-Noele Royer (CCSMTL)" userId="S::marie-noele.royer.ccsmtl@ssss.gouv.qc.ca::b0cd0277-9cc0-4134-b168-b5a9fa2f631f" providerId="AD" clId="Web-{CA688890-6457-4419-B4FB-3B803D8265DD}" dt="2025-06-03T12:45:34.893" v="2" actId="20577"/>
          <ac:spMkLst>
            <pc:docMk/>
            <pc:sldMk cId="1713641761" sldId="259"/>
            <ac:spMk id="5" creationId="{00000000-0000-0000-0000-000000000000}"/>
          </ac:spMkLst>
        </pc:spChg>
      </pc:sldChg>
      <pc:sldChg chg="modSp">
        <pc:chgData name="Marie-Noele Royer (CCSMTL)" userId="S::marie-noele.royer.ccsmtl@ssss.gouv.qc.ca::b0cd0277-9cc0-4134-b168-b5a9fa2f631f" providerId="AD" clId="Web-{CA688890-6457-4419-B4FB-3B803D8265DD}" dt="2025-06-03T12:45:56.518" v="3" actId="20577"/>
        <pc:sldMkLst>
          <pc:docMk/>
          <pc:sldMk cId="1626105587" sldId="262"/>
        </pc:sldMkLst>
        <pc:spChg chg="mod">
          <ac:chgData name="Marie-Noele Royer (CCSMTL)" userId="S::marie-noele.royer.ccsmtl@ssss.gouv.qc.ca::b0cd0277-9cc0-4134-b168-b5a9fa2f631f" providerId="AD" clId="Web-{CA688890-6457-4419-B4FB-3B803D8265DD}" dt="2025-06-03T12:45:56.518" v="3" actId="20577"/>
          <ac:spMkLst>
            <pc:docMk/>
            <pc:sldMk cId="1626105587" sldId="262"/>
            <ac:spMk id="5" creationId="{00000000-0000-0000-0000-000000000000}"/>
          </ac:spMkLst>
        </pc:spChg>
      </pc:sldChg>
    </pc:docChg>
  </pc:docChgLst>
  <pc:docChgLst>
    <pc:chgData name="Catherine Bourgault-Poulin (CISSSME16)" userId="S::catherine.bourgault-poulin.cisssme16@ssss.gouv.qc.ca::5a1797fd-d39e-4f05-8aef-d10805146ab3" providerId="AD" clId="Web-{41F734DD-A099-84CB-F00B-2E99E84C8F43}"/>
    <pc:docChg chg="mod">
      <pc:chgData name="Catherine Bourgault-Poulin (CISSSME16)" userId="S::catherine.bourgault-poulin.cisssme16@ssss.gouv.qc.ca::5a1797fd-d39e-4f05-8aef-d10805146ab3" providerId="AD" clId="Web-{41F734DD-A099-84CB-F00B-2E99E84C8F43}" dt="2025-06-02T14:26:43.197" v="0" actId="33475"/>
      <pc:docMkLst>
        <pc:docMk/>
      </pc:docMkLst>
    </pc:docChg>
  </pc:docChgLst>
  <pc:docChgLst>
    <pc:chgData name="Amélie Gourde (CIUSSS SLSJ)" userId="S::amelie.gourde.siege.social@ssss.gouv.qc.ca::0868fc65-eb58-43a9-87d6-7a95ecec8194" providerId="AD" clId="Web-{879C6BCA-E7B9-85A3-970B-60F5D93A3229}"/>
    <pc:docChg chg="modSld">
      <pc:chgData name="Amélie Gourde (CIUSSS SLSJ)" userId="S::amelie.gourde.siege.social@ssss.gouv.qc.ca::0868fc65-eb58-43a9-87d6-7a95ecec8194" providerId="AD" clId="Web-{879C6BCA-E7B9-85A3-970B-60F5D93A3229}" dt="2025-06-03T17:11:42.558" v="1" actId="20577"/>
      <pc:docMkLst>
        <pc:docMk/>
      </pc:docMkLst>
      <pc:sldChg chg="modSp">
        <pc:chgData name="Amélie Gourde (CIUSSS SLSJ)" userId="S::amelie.gourde.siege.social@ssss.gouv.qc.ca::0868fc65-eb58-43a9-87d6-7a95ecec8194" providerId="AD" clId="Web-{879C6BCA-E7B9-85A3-970B-60F5D93A3229}" dt="2025-06-03T17:11:27.229" v="0" actId="20577"/>
        <pc:sldMkLst>
          <pc:docMk/>
          <pc:sldMk cId="3984511327" sldId="263"/>
        </pc:sldMkLst>
        <pc:spChg chg="mod">
          <ac:chgData name="Amélie Gourde (CIUSSS SLSJ)" userId="S::amelie.gourde.siege.social@ssss.gouv.qc.ca::0868fc65-eb58-43a9-87d6-7a95ecec8194" providerId="AD" clId="Web-{879C6BCA-E7B9-85A3-970B-60F5D93A3229}" dt="2025-06-03T17:11:27.229" v="0" actId="20577"/>
          <ac:spMkLst>
            <pc:docMk/>
            <pc:sldMk cId="3984511327" sldId="263"/>
            <ac:spMk id="7" creationId="{00000000-0000-0000-0000-000000000000}"/>
          </ac:spMkLst>
        </pc:spChg>
      </pc:sldChg>
      <pc:sldChg chg="modSp">
        <pc:chgData name="Amélie Gourde (CIUSSS SLSJ)" userId="S::amelie.gourde.siege.social@ssss.gouv.qc.ca::0868fc65-eb58-43a9-87d6-7a95ecec8194" providerId="AD" clId="Web-{879C6BCA-E7B9-85A3-970B-60F5D93A3229}" dt="2025-06-03T17:11:42.558" v="1" actId="20577"/>
        <pc:sldMkLst>
          <pc:docMk/>
          <pc:sldMk cId="3227101108" sldId="265"/>
        </pc:sldMkLst>
        <pc:spChg chg="mod">
          <ac:chgData name="Amélie Gourde (CIUSSS SLSJ)" userId="S::amelie.gourde.siege.social@ssss.gouv.qc.ca::0868fc65-eb58-43a9-87d6-7a95ecec8194" providerId="AD" clId="Web-{879C6BCA-E7B9-85A3-970B-60F5D93A3229}" dt="2025-06-03T17:11:42.558" v="1" actId="20577"/>
          <ac:spMkLst>
            <pc:docMk/>
            <pc:sldMk cId="3227101108" sldId="265"/>
            <ac:spMk id="5" creationId="{00000000-0000-0000-0000-000000000000}"/>
          </ac:spMkLst>
        </pc:spChg>
      </pc:sldChg>
    </pc:docChg>
  </pc:docChgLst>
  <pc:docChgLst>
    <pc:chgData name="Melanie Roy (CISSSME16)" userId="S::melanie.roy2.cisssme16@ssss.gouv.qc.ca::e6b139a3-4190-484c-afa1-fe7e035cc000" providerId="AD" clId="Web-{EE89E1C3-64B3-9BFB-2E72-6E36D22D1420}"/>
    <pc:docChg chg="delSld">
      <pc:chgData name="Melanie Roy (CISSSME16)" userId="S::melanie.roy2.cisssme16@ssss.gouv.qc.ca::e6b139a3-4190-484c-afa1-fe7e035cc000" providerId="AD" clId="Web-{EE89E1C3-64B3-9BFB-2E72-6E36D22D1420}" dt="2025-06-05T17:26:07.606" v="0"/>
      <pc:docMkLst>
        <pc:docMk/>
      </pc:docMkLst>
      <pc:sldChg chg="del">
        <pc:chgData name="Melanie Roy (CISSSME16)" userId="S::melanie.roy2.cisssme16@ssss.gouv.qc.ca::e6b139a3-4190-484c-afa1-fe7e035cc000" providerId="AD" clId="Web-{EE89E1C3-64B3-9BFB-2E72-6E36D22D1420}" dt="2025-06-05T17:26:07.606" v="0"/>
        <pc:sldMkLst>
          <pc:docMk/>
          <pc:sldMk cId="4156890095" sldId="25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CD20DFB2-5CA4-45E4-9173-1CAC22740A4C}" type="datetimeFigureOut">
              <a:rPr lang="fr-CA" smtClean="0"/>
              <a:t>2025-06-13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86436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D20DFB2-5CA4-45E4-9173-1CAC22740A4C}" type="datetimeFigureOut">
              <a:rPr lang="fr-CA" smtClean="0"/>
              <a:t>2025-06-13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346558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D20DFB2-5CA4-45E4-9173-1CAC22740A4C}" type="datetimeFigureOut">
              <a:rPr lang="fr-CA" smtClean="0"/>
              <a:t>2025-06-13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277214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D20DFB2-5CA4-45E4-9173-1CAC22740A4C}" type="datetimeFigureOut">
              <a:rPr lang="fr-CA" smtClean="0"/>
              <a:t>2025-06-13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428022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D20DFB2-5CA4-45E4-9173-1CAC22740A4C}" type="datetimeFigureOut">
              <a:rPr lang="fr-CA" smtClean="0"/>
              <a:t>2025-06-13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306608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D20DFB2-5CA4-45E4-9173-1CAC22740A4C}" type="datetimeFigureOut">
              <a:rPr lang="fr-CA" smtClean="0"/>
              <a:t>2025-06-13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340107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D20DFB2-5CA4-45E4-9173-1CAC22740A4C}" type="datetimeFigureOut">
              <a:rPr lang="fr-CA" smtClean="0"/>
              <a:t>2025-06-13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21000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CD20DFB2-5CA4-45E4-9173-1CAC22740A4C}" type="datetimeFigureOut">
              <a:rPr lang="fr-CA" smtClean="0"/>
              <a:t>2025-06-13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286975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20DFB2-5CA4-45E4-9173-1CAC22740A4C}" type="datetimeFigureOut">
              <a:rPr lang="fr-CA" smtClean="0"/>
              <a:t>2025-06-13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310403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D20DFB2-5CA4-45E4-9173-1CAC22740A4C}" type="datetimeFigureOut">
              <a:rPr lang="fr-CA" smtClean="0"/>
              <a:t>2025-06-13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42612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D20DFB2-5CA4-45E4-9173-1CAC22740A4C}" type="datetimeFigureOut">
              <a:rPr lang="fr-CA" smtClean="0"/>
              <a:t>2025-06-13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68357B0-C561-4694-A483-BBCF10B25817}" type="slidenum">
              <a:rPr lang="fr-CA" smtClean="0"/>
              <a:t>‹N°›</a:t>
            </a:fld>
            <a:endParaRPr lang="fr-CA"/>
          </a:p>
        </p:txBody>
      </p:sp>
    </p:spTree>
    <p:extLst>
      <p:ext uri="{BB962C8B-B14F-4D97-AF65-F5344CB8AC3E}">
        <p14:creationId xmlns:p14="http://schemas.microsoft.com/office/powerpoint/2010/main" val="286445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0DFB2-5CA4-45E4-9173-1CAC22740A4C}" type="datetimeFigureOut">
              <a:rPr lang="fr-CA" smtClean="0"/>
              <a:t>2025-06-13</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357B0-C561-4694-A483-BBCF10B25817}" type="slidenum">
              <a:rPr lang="fr-CA" smtClean="0"/>
              <a:t>‹N°›</a:t>
            </a:fld>
            <a:endParaRPr lang="fr-CA"/>
          </a:p>
        </p:txBody>
      </p:sp>
    </p:spTree>
    <p:extLst>
      <p:ext uri="{BB962C8B-B14F-4D97-AF65-F5344CB8AC3E}">
        <p14:creationId xmlns:p14="http://schemas.microsoft.com/office/powerpoint/2010/main" val="220885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2419158368"/>
              </p:ext>
            </p:extLst>
          </p:nvPr>
        </p:nvGraphicFramePr>
        <p:xfrm>
          <a:off x="-95417" y="-45512"/>
          <a:ext cx="12259837" cy="6883066"/>
        </p:xfrm>
        <a:graphic>
          <a:graphicData uri="http://schemas.openxmlformats.org/presentationml/2006/ole">
            <mc:AlternateContent xmlns:mc="http://schemas.openxmlformats.org/markup-compatibility/2006">
              <mc:Choice xmlns:v="urn:schemas-microsoft-com:vml" Requires="v">
                <p:oleObj spid="_x0000_s1050" name="Acrobat Document" r:id="rId3" imgW="9755280" imgH="5476680" progId="AcroExch.Document.7">
                  <p:embed/>
                </p:oleObj>
              </mc:Choice>
              <mc:Fallback>
                <p:oleObj name="Acrobat Document" r:id="rId3" imgW="9755280" imgH="5476680" progId="AcroExch.Document.7">
                  <p:embed/>
                  <p:pic>
                    <p:nvPicPr>
                      <p:cNvPr id="0" name=""/>
                      <p:cNvPicPr/>
                      <p:nvPr/>
                    </p:nvPicPr>
                    <p:blipFill>
                      <a:blip r:embed="rId4"/>
                      <a:stretch>
                        <a:fillRect/>
                      </a:stretch>
                    </p:blipFill>
                    <p:spPr>
                      <a:xfrm>
                        <a:off x="-95417" y="-45512"/>
                        <a:ext cx="12259837" cy="6883066"/>
                      </a:xfrm>
                      <a:prstGeom prst="rect">
                        <a:avLst/>
                      </a:prstGeom>
                    </p:spPr>
                  </p:pic>
                </p:oleObj>
              </mc:Fallback>
            </mc:AlternateContent>
          </a:graphicData>
        </a:graphic>
      </p:graphicFrame>
    </p:spTree>
    <p:extLst>
      <p:ext uri="{BB962C8B-B14F-4D97-AF65-F5344CB8AC3E}">
        <p14:creationId xmlns:p14="http://schemas.microsoft.com/office/powerpoint/2010/main" val="208932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0"/>
            <a:ext cx="7402504" cy="6858000"/>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767361" y="2126967"/>
            <a:ext cx="5051548" cy="4524315"/>
          </a:xfrm>
          <a:prstGeom prst="rect">
            <a:avLst/>
          </a:prstGeom>
          <a:noFill/>
        </p:spPr>
        <p:txBody>
          <a:bodyPr wrap="square" rtlCol="0">
            <a:spAutoFit/>
          </a:bodyPr>
          <a:lstStyle/>
          <a:p>
            <a:r>
              <a:rPr lang="fr-CA" sz="3600" b="1" spc="-30" smtClean="0">
                <a:solidFill>
                  <a:schemeClr val="bg1"/>
                </a:solidFill>
              </a:rPr>
              <a:t>Près de 60 % </a:t>
            </a:r>
            <a:r>
              <a:rPr lang="fr-CA" sz="3600" b="1" spc="-30" smtClean="0">
                <a:solidFill>
                  <a:schemeClr val="bg1"/>
                </a:solidFill>
              </a:rPr>
              <a:t>des </a:t>
            </a:r>
            <a:r>
              <a:rPr lang="fr-CA" sz="3600" b="1" spc="-30">
                <a:solidFill>
                  <a:schemeClr val="bg1"/>
                </a:solidFill>
              </a:rPr>
              <a:t>enfants pris en charge par </a:t>
            </a:r>
            <a:r>
              <a:rPr lang="fr-CA" sz="3600" b="1" spc="-30" smtClean="0">
                <a:solidFill>
                  <a:schemeClr val="bg1"/>
                </a:solidFill>
              </a:rPr>
              <a:t>la </a:t>
            </a:r>
            <a:r>
              <a:rPr lang="fr-CA" sz="3600" b="1" spc="-30">
                <a:solidFill>
                  <a:schemeClr val="bg1"/>
                </a:solidFill>
              </a:rPr>
              <a:t>DPJ </a:t>
            </a:r>
          </a:p>
          <a:p>
            <a:r>
              <a:rPr lang="fr-CA" sz="3600" b="1" spc="-30">
                <a:solidFill>
                  <a:schemeClr val="bg1"/>
                </a:solidFill>
              </a:rPr>
              <a:t>vivaient dans leur milieu </a:t>
            </a:r>
            <a:r>
              <a:rPr lang="fr-CA" sz="3600" b="1" spc="-30" smtClean="0">
                <a:solidFill>
                  <a:schemeClr val="bg1"/>
                </a:solidFill>
              </a:rPr>
              <a:t>familial ou chez un tiers significatif.</a:t>
            </a:r>
            <a:endParaRPr lang="fr-CA" sz="3600" b="1" spc="-30">
              <a:solidFill>
                <a:schemeClr val="bg1"/>
              </a:solidFill>
            </a:endParaRPr>
          </a:p>
          <a:p>
            <a:endParaRPr lang="fr-FR" sz="3600">
              <a:solidFill>
                <a:schemeClr val="bg1"/>
              </a:solidFill>
            </a:endParaRPr>
          </a:p>
          <a:p>
            <a:endParaRPr lang="fr-FR" sz="3600">
              <a:solidFill>
                <a:schemeClr val="bg1"/>
              </a:solidFill>
            </a:endParaRPr>
          </a:p>
          <a:p>
            <a:r>
              <a:rPr lang="fr-CA" sz="3600">
                <a:solidFill>
                  <a:schemeClr val="bg1"/>
                </a:solidFill>
              </a:rPr>
              <a:t>	   	</a:t>
            </a:r>
            <a:endParaRPr lang="fr-CA"/>
          </a:p>
        </p:txBody>
      </p:sp>
      <p:sp>
        <p:nvSpPr>
          <p:cNvPr id="7" name="ZoneTexte 6"/>
          <p:cNvSpPr txBox="1"/>
          <p:nvPr/>
        </p:nvSpPr>
        <p:spPr>
          <a:xfrm>
            <a:off x="767361" y="408953"/>
            <a:ext cx="6244571" cy="1384995"/>
          </a:xfrm>
          <a:prstGeom prst="rect">
            <a:avLst/>
          </a:prstGeom>
          <a:noFill/>
        </p:spPr>
        <p:txBody>
          <a:bodyPr wrap="square" lIns="91440" tIns="45720" rIns="91440" bIns="45720" rtlCol="0" anchor="t">
            <a:spAutoFit/>
          </a:bodyPr>
          <a:lstStyle/>
          <a:p>
            <a:r>
              <a:rPr lang="fr-FR" sz="2700" b="1"/>
              <a:t>MILIEU DE VIE DES ENFANTS DONT LA SITUATION ÉTAIT PRISE EN CHARGE PAR </a:t>
            </a:r>
            <a:r>
              <a:rPr lang="fr-FR" sz="2700" b="1" smtClean="0"/>
              <a:t>LA </a:t>
            </a:r>
            <a:r>
              <a:rPr lang="fr-FR" sz="2700" b="1"/>
              <a:t>DPJ AU 31 MARS 2025</a:t>
            </a:r>
            <a:endParaRPr lang="fr-CA" sz="2700"/>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23541" t="402" r="28788" b="-402"/>
          <a:stretch/>
        </p:blipFill>
        <p:spPr>
          <a:xfrm>
            <a:off x="7338175" y="-8027"/>
            <a:ext cx="4898243" cy="6858000"/>
          </a:xfrm>
          <a:prstGeom prst="rect">
            <a:avLst/>
          </a:prstGeom>
        </p:spPr>
      </p:pic>
    </p:spTree>
    <p:extLst>
      <p:ext uri="{BB962C8B-B14F-4D97-AF65-F5344CB8AC3E}">
        <p14:creationId xmlns:p14="http://schemas.microsoft.com/office/powerpoint/2010/main" val="398451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0"/>
            <a:ext cx="7402504" cy="6858000"/>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716816" y="1741501"/>
            <a:ext cx="2242348" cy="2242348"/>
          </a:xfrm>
          <a:prstGeom prst="ellipse">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775403" y="2425447"/>
            <a:ext cx="2242348" cy="830997"/>
          </a:xfrm>
          <a:prstGeom prst="rect">
            <a:avLst/>
          </a:prstGeom>
          <a:noFill/>
        </p:spPr>
        <p:txBody>
          <a:bodyPr wrap="square" rtlCol="0">
            <a:spAutoFit/>
          </a:bodyPr>
          <a:lstStyle/>
          <a:p>
            <a:pPr algn="ctr"/>
            <a:r>
              <a:rPr lang="fr-CA" sz="4800" b="1" smtClean="0"/>
              <a:t>4,2 </a:t>
            </a:r>
            <a:r>
              <a:rPr lang="fr-CA" sz="4800" b="1"/>
              <a:t>%</a:t>
            </a:r>
            <a:endParaRPr lang="fr-CA" sz="4800">
              <a:solidFill>
                <a:schemeClr val="bg1"/>
              </a:solidFill>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8452" t="-1407" r="14627" b="1407"/>
          <a:stretch/>
        </p:blipFill>
        <p:spPr>
          <a:xfrm>
            <a:off x="7402504" y="-128659"/>
            <a:ext cx="4789495" cy="6986659"/>
          </a:xfrm>
          <a:prstGeom prst="rect">
            <a:avLst/>
          </a:prstGeom>
        </p:spPr>
      </p:pic>
      <p:sp>
        <p:nvSpPr>
          <p:cNvPr id="5" name="ZoneTexte 4"/>
          <p:cNvSpPr txBox="1"/>
          <p:nvPr/>
        </p:nvSpPr>
        <p:spPr>
          <a:xfrm>
            <a:off x="3134919" y="2413406"/>
            <a:ext cx="4208997" cy="1384995"/>
          </a:xfrm>
          <a:prstGeom prst="rect">
            <a:avLst/>
          </a:prstGeom>
          <a:noFill/>
        </p:spPr>
        <p:txBody>
          <a:bodyPr wrap="square" rtlCol="0">
            <a:spAutoFit/>
          </a:bodyPr>
          <a:lstStyle/>
          <a:p>
            <a:r>
              <a:rPr lang="fr-CA" sz="2400" b="1" smtClean="0">
                <a:solidFill>
                  <a:schemeClr val="bg1"/>
                </a:solidFill>
              </a:rPr>
              <a:t>Sont hébergés en centre de réadaptation.</a:t>
            </a:r>
            <a:endParaRPr lang="fr-CA" sz="2400" b="1">
              <a:solidFill>
                <a:schemeClr val="bg1"/>
              </a:solidFill>
            </a:endParaRPr>
          </a:p>
          <a:p>
            <a:r>
              <a:rPr lang="fr-CA" sz="3600">
                <a:solidFill>
                  <a:schemeClr val="bg1"/>
                </a:solidFill>
              </a:rPr>
              <a:t> 	   	</a:t>
            </a:r>
            <a:endParaRPr lang="fr-CA"/>
          </a:p>
        </p:txBody>
      </p:sp>
      <p:sp>
        <p:nvSpPr>
          <p:cNvPr id="7" name="ZoneTexte 6"/>
          <p:cNvSpPr txBox="1"/>
          <p:nvPr/>
        </p:nvSpPr>
        <p:spPr>
          <a:xfrm>
            <a:off x="716816" y="242882"/>
            <a:ext cx="6244571" cy="1338828"/>
          </a:xfrm>
          <a:prstGeom prst="rect">
            <a:avLst/>
          </a:prstGeom>
          <a:noFill/>
        </p:spPr>
        <p:txBody>
          <a:bodyPr wrap="square" rtlCol="0">
            <a:spAutoFit/>
          </a:bodyPr>
          <a:lstStyle/>
          <a:p>
            <a:r>
              <a:rPr lang="fr-FR" sz="2700" b="1"/>
              <a:t>MILIEU DE VIE DES ENFANTS DONT LA SITUATION ÉTAIT PRISE EN CHARGE PAR LA DPJ AU 31 MARS 2025</a:t>
            </a:r>
            <a:endParaRPr lang="fr-CA" sz="2700"/>
          </a:p>
        </p:txBody>
      </p:sp>
      <p:sp>
        <p:nvSpPr>
          <p:cNvPr id="10" name="Ellipse 9"/>
          <p:cNvSpPr/>
          <p:nvPr/>
        </p:nvSpPr>
        <p:spPr>
          <a:xfrm>
            <a:off x="716816" y="4188804"/>
            <a:ext cx="2242348" cy="2242348"/>
          </a:xfrm>
          <a:prstGeom prst="ellipse">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p:cNvSpPr txBox="1"/>
          <p:nvPr/>
        </p:nvSpPr>
        <p:spPr>
          <a:xfrm>
            <a:off x="746110" y="4894479"/>
            <a:ext cx="2242348" cy="830997"/>
          </a:xfrm>
          <a:prstGeom prst="rect">
            <a:avLst/>
          </a:prstGeom>
          <a:noFill/>
        </p:spPr>
        <p:txBody>
          <a:bodyPr wrap="square" rtlCol="0">
            <a:spAutoFit/>
          </a:bodyPr>
          <a:lstStyle/>
          <a:p>
            <a:pPr algn="ctr"/>
            <a:r>
              <a:rPr lang="fr-CA" sz="4800" b="1" smtClean="0"/>
              <a:t>24,1 %</a:t>
            </a:r>
            <a:endParaRPr lang="fr-CA" sz="4800">
              <a:solidFill>
                <a:schemeClr val="bg1"/>
              </a:solidFill>
            </a:endParaRPr>
          </a:p>
        </p:txBody>
      </p:sp>
      <p:sp>
        <p:nvSpPr>
          <p:cNvPr id="12" name="ZoneTexte 11"/>
          <p:cNvSpPr txBox="1"/>
          <p:nvPr/>
        </p:nvSpPr>
        <p:spPr>
          <a:xfrm>
            <a:off x="3129200" y="4826812"/>
            <a:ext cx="4208997" cy="1384995"/>
          </a:xfrm>
          <a:prstGeom prst="rect">
            <a:avLst/>
          </a:prstGeom>
          <a:noFill/>
        </p:spPr>
        <p:txBody>
          <a:bodyPr wrap="square" rtlCol="0">
            <a:spAutoFit/>
          </a:bodyPr>
          <a:lstStyle/>
          <a:p>
            <a:r>
              <a:rPr lang="fr-CA" sz="2400" b="1" smtClean="0">
                <a:solidFill>
                  <a:schemeClr val="bg1"/>
                </a:solidFill>
              </a:rPr>
              <a:t>Sont hébergés en famille d’accueil</a:t>
            </a:r>
            <a:endParaRPr lang="fr-CA" sz="2400" b="1">
              <a:solidFill>
                <a:schemeClr val="bg1"/>
              </a:solidFill>
            </a:endParaRPr>
          </a:p>
          <a:p>
            <a:r>
              <a:rPr lang="fr-CA" sz="3600">
                <a:solidFill>
                  <a:schemeClr val="bg1"/>
                </a:solidFill>
              </a:rPr>
              <a:t> 	   	</a:t>
            </a:r>
            <a:endParaRPr lang="fr-CA"/>
          </a:p>
        </p:txBody>
      </p:sp>
    </p:spTree>
    <p:extLst>
      <p:ext uri="{BB962C8B-B14F-4D97-AF65-F5344CB8AC3E}">
        <p14:creationId xmlns:p14="http://schemas.microsoft.com/office/powerpoint/2010/main" val="214941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30792" r="22291"/>
          <a:stretch/>
        </p:blipFill>
        <p:spPr>
          <a:xfrm>
            <a:off x="7365745" y="0"/>
            <a:ext cx="4826255" cy="6858000"/>
          </a:xfrm>
          <a:prstGeom prst="rect">
            <a:avLst/>
          </a:prstGeom>
        </p:spPr>
      </p:pic>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9190"/>
            <a:ext cx="7402504" cy="6858000"/>
          </a:xfrm>
          <a:prstGeom prst="rect">
            <a:avLst/>
          </a:prstGeom>
          <a:solidFill>
            <a:srgbClr val="BA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716816" y="2995936"/>
            <a:ext cx="1815003" cy="1815003"/>
          </a:xfrm>
          <a:prstGeom prst="ellipse">
            <a:avLst/>
          </a:prstGeom>
          <a:solidFill>
            <a:srgbClr val="A7621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684651" y="3531381"/>
            <a:ext cx="2026384" cy="830997"/>
          </a:xfrm>
          <a:prstGeom prst="rect">
            <a:avLst/>
          </a:prstGeom>
          <a:noFill/>
        </p:spPr>
        <p:txBody>
          <a:bodyPr wrap="square" rtlCol="0">
            <a:spAutoFit/>
          </a:bodyPr>
          <a:lstStyle/>
          <a:p>
            <a:r>
              <a:rPr lang="fr-CA" sz="4800" b="1" smtClean="0">
                <a:solidFill>
                  <a:schemeClr val="bg1"/>
                </a:solidFill>
              </a:rPr>
              <a:t>   115</a:t>
            </a:r>
            <a:endParaRPr lang="fr-CA" sz="4800">
              <a:solidFill>
                <a:schemeClr val="bg1"/>
              </a:solidFill>
            </a:endParaRPr>
          </a:p>
        </p:txBody>
      </p:sp>
      <p:sp>
        <p:nvSpPr>
          <p:cNvPr id="5" name="ZoneTexte 4"/>
          <p:cNvSpPr txBox="1"/>
          <p:nvPr/>
        </p:nvSpPr>
        <p:spPr>
          <a:xfrm>
            <a:off x="2711035" y="3634634"/>
            <a:ext cx="4691469" cy="3970318"/>
          </a:xfrm>
          <a:prstGeom prst="rect">
            <a:avLst/>
          </a:prstGeom>
          <a:noFill/>
        </p:spPr>
        <p:txBody>
          <a:bodyPr wrap="square" rtlCol="0">
            <a:spAutoFit/>
          </a:bodyPr>
          <a:lstStyle/>
          <a:p>
            <a:r>
              <a:rPr lang="fr-CA" sz="3600" b="1">
                <a:solidFill>
                  <a:schemeClr val="bg1"/>
                </a:solidFill>
              </a:rPr>
              <a:t>adolescents</a:t>
            </a:r>
          </a:p>
          <a:p>
            <a:r>
              <a:rPr lang="fr-CA" sz="3600" b="1">
                <a:solidFill>
                  <a:schemeClr val="bg1"/>
                </a:solidFill>
              </a:rPr>
              <a:t>contrevenants ont reçu </a:t>
            </a:r>
          </a:p>
          <a:p>
            <a:r>
              <a:rPr lang="fr-CA" sz="3600" b="1">
                <a:solidFill>
                  <a:schemeClr val="bg1"/>
                </a:solidFill>
              </a:rPr>
              <a:t>des services en vertu </a:t>
            </a:r>
          </a:p>
          <a:p>
            <a:r>
              <a:rPr lang="fr-CA" sz="3600" b="1">
                <a:solidFill>
                  <a:schemeClr val="bg1"/>
                </a:solidFill>
              </a:rPr>
              <a:t>de la LSJPA</a:t>
            </a:r>
          </a:p>
          <a:p>
            <a:endParaRPr lang="fr-FR" sz="3600">
              <a:solidFill>
                <a:schemeClr val="bg1"/>
              </a:solidFill>
            </a:endParaRPr>
          </a:p>
          <a:p>
            <a:endParaRPr lang="fr-FR" sz="3600">
              <a:solidFill>
                <a:schemeClr val="bg1"/>
              </a:solidFill>
            </a:endParaRPr>
          </a:p>
          <a:p>
            <a:r>
              <a:rPr lang="fr-CA" sz="3600">
                <a:solidFill>
                  <a:schemeClr val="bg1"/>
                </a:solidFill>
              </a:rPr>
              <a:t>	   	</a:t>
            </a:r>
            <a:endParaRPr lang="fr-CA"/>
          </a:p>
        </p:txBody>
      </p:sp>
      <p:sp>
        <p:nvSpPr>
          <p:cNvPr id="7" name="ZoneTexte 6"/>
          <p:cNvSpPr txBox="1"/>
          <p:nvPr/>
        </p:nvSpPr>
        <p:spPr>
          <a:xfrm>
            <a:off x="767361" y="408953"/>
            <a:ext cx="6740828" cy="1077218"/>
          </a:xfrm>
          <a:prstGeom prst="rect">
            <a:avLst/>
          </a:prstGeom>
          <a:noFill/>
        </p:spPr>
        <p:txBody>
          <a:bodyPr wrap="square" rtlCol="0">
            <a:spAutoFit/>
          </a:bodyPr>
          <a:lstStyle/>
          <a:p>
            <a:r>
              <a:rPr lang="fr-CA" sz="3200" b="1" smtClean="0"/>
              <a:t>Loi sur le système de justice pénale pour adolescents</a:t>
            </a:r>
            <a:endParaRPr lang="fr-CA" sz="3200"/>
          </a:p>
        </p:txBody>
      </p:sp>
    </p:spTree>
    <p:extLst>
      <p:ext uri="{BB962C8B-B14F-4D97-AF65-F5344CB8AC3E}">
        <p14:creationId xmlns:p14="http://schemas.microsoft.com/office/powerpoint/2010/main" val="39939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2430" t="-9276" r="21798" b="14650"/>
          <a:stretch/>
        </p:blipFill>
        <p:spPr>
          <a:xfrm>
            <a:off x="4107907" y="-466395"/>
            <a:ext cx="8061118" cy="7340477"/>
          </a:xfrm>
          <a:prstGeom prst="rect">
            <a:avLst/>
          </a:prstGeom>
        </p:spPr>
      </p:pic>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9190"/>
            <a:ext cx="7402504" cy="6858000"/>
          </a:xfrm>
          <a:prstGeom prst="rect">
            <a:avLst/>
          </a:prstGeom>
          <a:solidFill>
            <a:srgbClr val="BA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716816" y="3029527"/>
            <a:ext cx="1994219" cy="1781412"/>
          </a:xfrm>
          <a:prstGeom prst="ellipse">
            <a:avLst/>
          </a:prstGeom>
          <a:solidFill>
            <a:srgbClr val="A7621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684650" y="3531381"/>
            <a:ext cx="2113967" cy="830997"/>
          </a:xfrm>
          <a:prstGeom prst="rect">
            <a:avLst/>
          </a:prstGeom>
          <a:noFill/>
        </p:spPr>
        <p:txBody>
          <a:bodyPr wrap="square" rtlCol="0">
            <a:spAutoFit/>
          </a:bodyPr>
          <a:lstStyle/>
          <a:p>
            <a:r>
              <a:rPr lang="fr-CA" sz="4800" b="1">
                <a:solidFill>
                  <a:schemeClr val="bg1"/>
                </a:solidFill>
              </a:rPr>
              <a:t> </a:t>
            </a:r>
            <a:r>
              <a:rPr lang="fr-CA" sz="4800" b="1" smtClean="0">
                <a:solidFill>
                  <a:schemeClr val="bg1"/>
                </a:solidFill>
              </a:rPr>
              <a:t>98,2 </a:t>
            </a:r>
            <a:r>
              <a:rPr lang="fr-CA" sz="4800" b="1">
                <a:solidFill>
                  <a:schemeClr val="bg1"/>
                </a:solidFill>
              </a:rPr>
              <a:t>%</a:t>
            </a:r>
            <a:endParaRPr lang="fr-CA" sz="4800">
              <a:solidFill>
                <a:schemeClr val="bg1"/>
              </a:solidFill>
            </a:endParaRPr>
          </a:p>
        </p:txBody>
      </p:sp>
      <p:sp>
        <p:nvSpPr>
          <p:cNvPr id="5" name="ZoneTexte 4"/>
          <p:cNvSpPr txBox="1"/>
          <p:nvPr/>
        </p:nvSpPr>
        <p:spPr>
          <a:xfrm>
            <a:off x="2711035" y="3634634"/>
            <a:ext cx="4691469" cy="3416320"/>
          </a:xfrm>
          <a:prstGeom prst="rect">
            <a:avLst/>
          </a:prstGeom>
          <a:noFill/>
        </p:spPr>
        <p:txBody>
          <a:bodyPr wrap="square" lIns="91440" tIns="45720" rIns="91440" bIns="45720" rtlCol="0" anchor="t">
            <a:spAutoFit/>
          </a:bodyPr>
          <a:lstStyle/>
          <a:p>
            <a:r>
              <a:rPr lang="fr-CA" sz="3600" b="1">
                <a:solidFill>
                  <a:schemeClr val="bg1"/>
                </a:solidFill>
              </a:rPr>
              <a:t>des adolescents</a:t>
            </a:r>
          </a:p>
          <a:p>
            <a:r>
              <a:rPr lang="fr-CA" sz="3600" b="1">
                <a:solidFill>
                  <a:schemeClr val="bg1"/>
                </a:solidFill>
              </a:rPr>
              <a:t>ont accompli leur sanction</a:t>
            </a:r>
            <a:endParaRPr lang="fr-CA" sz="3600" b="1">
              <a:solidFill>
                <a:schemeClr val="bg1"/>
              </a:solidFill>
              <a:ea typeface="Calibri"/>
              <a:cs typeface="Calibri"/>
            </a:endParaRPr>
          </a:p>
          <a:p>
            <a:endParaRPr lang="fr-FR" sz="3600">
              <a:solidFill>
                <a:schemeClr val="bg1"/>
              </a:solidFill>
            </a:endParaRPr>
          </a:p>
          <a:p>
            <a:endParaRPr lang="fr-FR" sz="3600">
              <a:solidFill>
                <a:schemeClr val="bg1"/>
              </a:solidFill>
            </a:endParaRPr>
          </a:p>
          <a:p>
            <a:r>
              <a:rPr lang="fr-CA" sz="3600">
                <a:solidFill>
                  <a:schemeClr val="bg1"/>
                </a:solidFill>
              </a:rPr>
              <a:t>	   	</a:t>
            </a:r>
            <a:endParaRPr lang="fr-CA"/>
          </a:p>
        </p:txBody>
      </p:sp>
      <p:sp>
        <p:nvSpPr>
          <p:cNvPr id="7" name="ZoneTexte 6"/>
          <p:cNvSpPr txBox="1"/>
          <p:nvPr/>
        </p:nvSpPr>
        <p:spPr>
          <a:xfrm>
            <a:off x="767361" y="408953"/>
            <a:ext cx="6740828" cy="923330"/>
          </a:xfrm>
          <a:prstGeom prst="rect">
            <a:avLst/>
          </a:prstGeom>
          <a:noFill/>
        </p:spPr>
        <p:txBody>
          <a:bodyPr wrap="square" rtlCol="0">
            <a:spAutoFit/>
          </a:bodyPr>
          <a:lstStyle/>
          <a:p>
            <a:r>
              <a:rPr lang="fr-CA" sz="2700" b="1"/>
              <a:t>ACCOMPLISSEMENT DES SANCTIONS EXTRAJUDICIAIRES</a:t>
            </a:r>
            <a:endParaRPr lang="fr-CA" sz="2700"/>
          </a:p>
        </p:txBody>
      </p:sp>
    </p:spTree>
    <p:extLst>
      <p:ext uri="{BB962C8B-B14F-4D97-AF65-F5344CB8AC3E}">
        <p14:creationId xmlns:p14="http://schemas.microsoft.com/office/powerpoint/2010/main" val="322710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2419158368"/>
              </p:ext>
            </p:extLst>
          </p:nvPr>
        </p:nvGraphicFramePr>
        <p:xfrm>
          <a:off x="-95417" y="-45512"/>
          <a:ext cx="12259837" cy="6883066"/>
        </p:xfrm>
        <a:graphic>
          <a:graphicData uri="http://schemas.openxmlformats.org/presentationml/2006/ole">
            <mc:AlternateContent xmlns:mc="http://schemas.openxmlformats.org/markup-compatibility/2006">
              <mc:Choice xmlns:v="urn:schemas-microsoft-com:vml" Requires="v">
                <p:oleObj spid="_x0000_s2074" name="Acrobat Document" r:id="rId3" imgW="9755280" imgH="5476680" progId="AcroExch.Document.7">
                  <p:embed/>
                </p:oleObj>
              </mc:Choice>
              <mc:Fallback>
                <p:oleObj name="Acrobat Document" r:id="rId3" imgW="9755280" imgH="5476680" progId="AcroExch.Document.7">
                  <p:embed/>
                  <p:pic>
                    <p:nvPicPr>
                      <p:cNvPr id="0" name=""/>
                      <p:cNvPicPr/>
                      <p:nvPr/>
                    </p:nvPicPr>
                    <p:blipFill>
                      <a:blip r:embed="rId4"/>
                      <a:stretch>
                        <a:fillRect/>
                      </a:stretch>
                    </p:blipFill>
                    <p:spPr>
                      <a:xfrm>
                        <a:off x="-95417" y="-45512"/>
                        <a:ext cx="12259837" cy="6883066"/>
                      </a:xfrm>
                      <a:prstGeom prst="rect">
                        <a:avLst/>
                      </a:prstGeom>
                    </p:spPr>
                  </p:pic>
                </p:oleObj>
              </mc:Fallback>
            </mc:AlternateContent>
          </a:graphicData>
        </a:graphic>
      </p:graphicFrame>
    </p:spTree>
    <p:extLst>
      <p:ext uri="{BB962C8B-B14F-4D97-AF65-F5344CB8AC3E}">
        <p14:creationId xmlns:p14="http://schemas.microsoft.com/office/powerpoint/2010/main" val="315909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A45B2-6429-29B3-6434-EB5D264596F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07DD2C2-1096-2671-8960-66AAD0ED32DD}"/>
              </a:ext>
            </a:extLst>
          </p:cNvPr>
          <p:cNvSpPr/>
          <p:nvPr/>
        </p:nvSpPr>
        <p:spPr>
          <a:xfrm>
            <a:off x="4176423" y="1"/>
            <a:ext cx="8015577" cy="6858000"/>
          </a:xfrm>
          <a:prstGeom prst="rect">
            <a:avLst/>
          </a:prstGeom>
          <a:solidFill>
            <a:srgbClr val="BAB2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a:extLst>
              <a:ext uri="{FF2B5EF4-FFF2-40B4-BE49-F238E27FC236}">
                <a16:creationId xmlns:a16="http://schemas.microsoft.com/office/drawing/2014/main" id="{2307085A-AF5C-9B6F-46D6-46432C57B6FE}"/>
              </a:ext>
            </a:extLst>
          </p:cNvPr>
          <p:cNvSpPr txBox="1"/>
          <p:nvPr/>
        </p:nvSpPr>
        <p:spPr>
          <a:xfrm>
            <a:off x="4484536" y="31804"/>
            <a:ext cx="7541812" cy="6001643"/>
          </a:xfrm>
          <a:prstGeom prst="rect">
            <a:avLst/>
          </a:prstGeom>
          <a:solidFill>
            <a:srgbClr val="BAB29B"/>
          </a:solidFill>
        </p:spPr>
        <p:txBody>
          <a:bodyPr wrap="square" lIns="91440" tIns="45720" rIns="91440" bIns="45720" rtlCol="0" anchor="t">
            <a:spAutoFit/>
          </a:bodyPr>
          <a:lstStyle/>
          <a:p>
            <a:endParaRPr lang="fr-FR"/>
          </a:p>
          <a:p>
            <a:r>
              <a:rPr lang="fr-CA" sz="2800" b="1"/>
              <a:t>MOT DES DPJ</a:t>
            </a:r>
          </a:p>
          <a:p>
            <a:r>
              <a:rPr lang="fr-FR" sz="3800" b="1">
                <a:solidFill>
                  <a:srgbClr val="A7621A"/>
                </a:solidFill>
              </a:rPr>
              <a:t>AU-DELÀ D’UN SIGNALEMENT</a:t>
            </a:r>
          </a:p>
          <a:p>
            <a:r>
              <a:rPr lang="fr-CA" sz="3200" b="1">
                <a:solidFill>
                  <a:srgbClr val="A7621A"/>
                </a:solidFill>
              </a:rPr>
              <a:t>Protéger les enfants collectivement</a:t>
            </a:r>
          </a:p>
          <a:p>
            <a:endParaRPr lang="fr-FR"/>
          </a:p>
          <a:p>
            <a:endParaRPr lang="fr-FR" sz="2800"/>
          </a:p>
          <a:p>
            <a:endParaRPr lang="fr-FR" sz="2800"/>
          </a:p>
          <a:p>
            <a:r>
              <a:rPr lang="fr-FR" sz="2400"/>
              <a:t>Les enfants ont besoin que tous les adultes qui croisent leur chemin soient attentifs et prêts à agir pour eux. </a:t>
            </a:r>
          </a:p>
          <a:p>
            <a:r>
              <a:rPr lang="fr-FR" sz="2400"/>
              <a:t>Ils ont besoin d’adultes qui s’unissent pour assurer leur bien-être, qui reconnaissent leurs forces et qui s’engagent ensemble, peu importe leur rôle.</a:t>
            </a:r>
          </a:p>
          <a:p>
            <a:endParaRPr lang="fr-FR" sz="2400"/>
          </a:p>
          <a:p>
            <a:r>
              <a:rPr lang="fr-FR" sz="2400"/>
              <a:t>Lorsqu’il est question du bien-être des enfants, nous dépendons tous les uns des autres.</a:t>
            </a:r>
            <a:endParaRPr lang="fr-CA" sz="2400"/>
          </a:p>
        </p:txBody>
      </p:sp>
      <p:pic>
        <p:nvPicPr>
          <p:cNvPr id="7" name="Image 6">
            <a:extLst>
              <a:ext uri="{FF2B5EF4-FFF2-40B4-BE49-F238E27FC236}">
                <a16:creationId xmlns:a16="http://schemas.microsoft.com/office/drawing/2014/main" id="{C74D0F9C-249A-1820-7EF3-2DBAB56806B8}"/>
              </a:ext>
            </a:extLst>
          </p:cNvPr>
          <p:cNvPicPr>
            <a:picLocks noChangeAspect="1"/>
          </p:cNvPicPr>
          <p:nvPr/>
        </p:nvPicPr>
        <p:blipFill rotWithShape="1">
          <a:blip r:embed="rId2">
            <a:extLst>
              <a:ext uri="{28A0092B-C50C-407E-A947-70E740481C1C}">
                <a14:useLocalDpi xmlns:a14="http://schemas.microsoft.com/office/drawing/2010/main" val="0"/>
              </a:ext>
            </a:extLst>
          </a:blip>
          <a:srcRect l="7834" t="2812" r="52847" b="1385"/>
          <a:stretch/>
        </p:blipFill>
        <p:spPr>
          <a:xfrm>
            <a:off x="-53671" y="-15903"/>
            <a:ext cx="4230094" cy="6873903"/>
          </a:xfrm>
          <a:prstGeom prst="rect">
            <a:avLst/>
          </a:prstGeom>
        </p:spPr>
      </p:pic>
      <p:sp>
        <p:nvSpPr>
          <p:cNvPr id="9" name="Rectangle 8">
            <a:extLst>
              <a:ext uri="{FF2B5EF4-FFF2-40B4-BE49-F238E27FC236}">
                <a16:creationId xmlns:a16="http://schemas.microsoft.com/office/drawing/2014/main" id="{762783B5-4AF0-5F72-31E5-E217FF045045}"/>
              </a:ext>
            </a:extLst>
          </p:cNvPr>
          <p:cNvSpPr/>
          <p:nvPr/>
        </p:nvSpPr>
        <p:spPr>
          <a:xfrm>
            <a:off x="4176423" y="2187623"/>
            <a:ext cx="1123121" cy="186855"/>
          </a:xfrm>
          <a:prstGeom prst="rect">
            <a:avLst/>
          </a:prstGeom>
          <a:solidFill>
            <a:srgbClr val="366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9410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643" t="22187" r="111" b="5666"/>
          <a:stretch/>
        </p:blipFill>
        <p:spPr>
          <a:xfrm>
            <a:off x="-51894" y="27971"/>
            <a:ext cx="11982704" cy="6740271"/>
          </a:xfrm>
          <a:prstGeom prst="rect">
            <a:avLst/>
          </a:prstGeom>
        </p:spPr>
      </p:pic>
      <p:sp>
        <p:nvSpPr>
          <p:cNvPr id="8" name="Rectangle 7"/>
          <p:cNvSpPr/>
          <p:nvPr/>
        </p:nvSpPr>
        <p:spPr>
          <a:xfrm>
            <a:off x="4176423" y="1"/>
            <a:ext cx="8015577" cy="6858000"/>
          </a:xfrm>
          <a:prstGeom prst="rect">
            <a:avLst/>
          </a:prstGeom>
          <a:solidFill>
            <a:srgbClr val="C39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4484536" y="31804"/>
            <a:ext cx="7707464" cy="6581289"/>
          </a:xfrm>
          <a:prstGeom prst="rect">
            <a:avLst/>
          </a:prstGeom>
          <a:solidFill>
            <a:srgbClr val="C39871"/>
          </a:solidFill>
        </p:spPr>
        <p:txBody>
          <a:bodyPr wrap="square" rtlCol="0">
            <a:spAutoFit/>
          </a:bodyPr>
          <a:lstStyle/>
          <a:p>
            <a:endParaRPr lang="fr-FR"/>
          </a:p>
          <a:p>
            <a:r>
              <a:rPr lang="fr-CA" sz="2800" b="1"/>
              <a:t>MOT DE LA DNPJ</a:t>
            </a:r>
          </a:p>
          <a:p>
            <a:r>
              <a:rPr lang="fr-CA" sz="3800" b="1">
                <a:solidFill>
                  <a:srgbClr val="A7621A"/>
                </a:solidFill>
              </a:rPr>
              <a:t>TOUTE UNE COMMUNAUTÉ POUR PROTÉGER LES ENFANTS</a:t>
            </a:r>
          </a:p>
          <a:p>
            <a:pPr>
              <a:lnSpc>
                <a:spcPct val="150000"/>
              </a:lnSpc>
            </a:pPr>
            <a:endParaRPr lang="fr-FR">
              <a:solidFill>
                <a:schemeClr val="bg1"/>
              </a:solidFill>
            </a:endParaRPr>
          </a:p>
          <a:p>
            <a:endParaRPr lang="fr-FR" sz="2400"/>
          </a:p>
          <a:p>
            <a:r>
              <a:rPr lang="fr-FR" sz="2400"/>
              <a:t>Alors que ce bilan rapporte, encore une fois, une hausse des signalements au Québec, nous sommes invités à relever un important défi collectif. Car nous ne pouvons pas aider les enfants sans aider leurs familles. Ce défi exige que nous unissions nos efforts, que nous revoyions nos interventions et notre manière de penser, que nous agissions autrement.</a:t>
            </a:r>
          </a:p>
          <a:p>
            <a:r>
              <a:rPr lang="fr-FR" sz="2400"/>
              <a:t>Il nous oblige à revoir nos approches, à miser sur les forces des jeunes, des parents et du réseau d’entraide.</a:t>
            </a:r>
          </a:p>
          <a:p>
            <a:endParaRPr lang="fr-FR" sz="2400"/>
          </a:p>
          <a:p>
            <a:pPr>
              <a:lnSpc>
                <a:spcPts val="2000"/>
              </a:lnSpc>
            </a:pPr>
            <a:r>
              <a:rPr lang="fr-FR" sz="2400"/>
              <a:t>Lesley Hill</a:t>
            </a:r>
            <a:endParaRPr lang="fr-FR" sz="2400" b="1"/>
          </a:p>
          <a:p>
            <a:pPr>
              <a:lnSpc>
                <a:spcPts val="2400"/>
              </a:lnSpc>
            </a:pPr>
            <a:r>
              <a:rPr lang="fr-FR" sz="2000"/>
              <a:t>Directrice nationale de la protection de la jeunesse</a:t>
            </a:r>
            <a:endParaRPr lang="fr-CA" sz="2000"/>
          </a:p>
        </p:txBody>
      </p:sp>
      <p:sp>
        <p:nvSpPr>
          <p:cNvPr id="9" name="Rectangle 8"/>
          <p:cNvSpPr/>
          <p:nvPr/>
        </p:nvSpPr>
        <p:spPr>
          <a:xfrm>
            <a:off x="4176423" y="2150864"/>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1326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450" t="-11526" r="450" b="16240"/>
          <a:stretch/>
        </p:blipFill>
        <p:spPr>
          <a:xfrm>
            <a:off x="-55393" y="-940317"/>
            <a:ext cx="12247392" cy="7777640"/>
          </a:xfrm>
          <a:prstGeom prst="rect">
            <a:avLst/>
          </a:prstGeom>
        </p:spPr>
      </p:pic>
      <p:sp>
        <p:nvSpPr>
          <p:cNvPr id="8" name="Rectangle 7"/>
          <p:cNvSpPr/>
          <p:nvPr/>
        </p:nvSpPr>
        <p:spPr>
          <a:xfrm>
            <a:off x="4544431" y="1415251"/>
            <a:ext cx="7472958" cy="5187727"/>
          </a:xfrm>
          <a:prstGeom prst="rect">
            <a:avLst/>
          </a:prstGeom>
          <a:solidFill>
            <a:srgbClr val="EDCA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4719040" y="1484178"/>
            <a:ext cx="7298350" cy="5078313"/>
          </a:xfrm>
          <a:prstGeom prst="rect">
            <a:avLst/>
          </a:prstGeom>
          <a:solidFill>
            <a:srgbClr val="EDCA79"/>
          </a:solidFill>
        </p:spPr>
        <p:txBody>
          <a:bodyPr wrap="square" lIns="91440" tIns="45720" rIns="91440" bIns="45720" rtlCol="0" anchor="t">
            <a:spAutoFit/>
          </a:bodyPr>
          <a:lstStyle/>
          <a:p>
            <a:r>
              <a:rPr lang="fr-CA" sz="3800" b="1">
                <a:solidFill>
                  <a:srgbClr val="A7621A"/>
                </a:solidFill>
              </a:rPr>
              <a:t>PROTÉGER LES ENFANTS</a:t>
            </a:r>
          </a:p>
          <a:p>
            <a:r>
              <a:rPr lang="fr-CA" sz="3800" b="1">
                <a:solidFill>
                  <a:srgbClr val="A7621A"/>
                </a:solidFill>
              </a:rPr>
              <a:t>COLLECTIVEMENT, C’EST PROTÉGER</a:t>
            </a:r>
          </a:p>
          <a:p>
            <a:r>
              <a:rPr lang="fr-CA" sz="3800" b="1">
                <a:solidFill>
                  <a:srgbClr val="A7621A"/>
                </a:solidFill>
              </a:rPr>
              <a:t>LES ENFANTS AUTREMENT</a:t>
            </a:r>
          </a:p>
          <a:p>
            <a:endParaRPr lang="fr-FR">
              <a:solidFill>
                <a:schemeClr val="bg1"/>
              </a:solidFill>
            </a:endParaRPr>
          </a:p>
          <a:p>
            <a:endParaRPr lang="fr-FR" sz="2400"/>
          </a:p>
          <a:p>
            <a:r>
              <a:rPr lang="fr-FR" sz="2400"/>
              <a:t>C’est par la participation active de tous au bon moment qu’il est possible d’assurer le bien-être des enfants tout au long de leur parcours. </a:t>
            </a:r>
          </a:p>
          <a:p>
            <a:r>
              <a:rPr lang="fr-FR" sz="2400"/>
              <a:t>Que ce soit dans le but de prévenir, de soutenir ou d’intervenir, il importe de miser sur les forces, les expertises, les visions et les moyens complémentaires dont dispose chaque personne concernée.</a:t>
            </a:r>
            <a:endParaRPr lang="fr-CA" sz="2400" b="1"/>
          </a:p>
        </p:txBody>
      </p:sp>
      <p:sp>
        <p:nvSpPr>
          <p:cNvPr id="9" name="Rectangle 8"/>
          <p:cNvSpPr/>
          <p:nvPr/>
        </p:nvSpPr>
        <p:spPr>
          <a:xfrm>
            <a:off x="4558216" y="3395182"/>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1364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0"/>
            <a:ext cx="12275127" cy="6858000"/>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a:off x="133926" y="1711280"/>
            <a:ext cx="12007273" cy="2862322"/>
          </a:xfrm>
          <a:prstGeom prst="rect">
            <a:avLst/>
          </a:prstGeom>
          <a:noFill/>
        </p:spPr>
        <p:txBody>
          <a:bodyPr wrap="square" rtlCol="0">
            <a:spAutoFit/>
          </a:bodyPr>
          <a:lstStyle/>
          <a:p>
            <a:pPr algn="ctr"/>
            <a:r>
              <a:rPr lang="fr-CA" sz="6000" b="1" smtClean="0"/>
              <a:t>DONNÉES POUR LA RÉGION</a:t>
            </a:r>
          </a:p>
          <a:p>
            <a:pPr algn="ctr"/>
            <a:endParaRPr lang="fr-CA" sz="6000" b="1" smtClean="0"/>
          </a:p>
          <a:p>
            <a:pPr algn="ctr"/>
            <a:r>
              <a:rPr lang="fr-CA" sz="6000" b="1" smtClean="0"/>
              <a:t>GASPÉSIE ET ÎLES-DE-LA-MADELEINE</a:t>
            </a:r>
            <a:endParaRPr lang="fr-CA" sz="6000"/>
          </a:p>
        </p:txBody>
      </p:sp>
    </p:spTree>
    <p:extLst>
      <p:ext uri="{BB962C8B-B14F-4D97-AF65-F5344CB8AC3E}">
        <p14:creationId xmlns:p14="http://schemas.microsoft.com/office/powerpoint/2010/main" val="145125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2021" t="-268" r="29566" b="268"/>
          <a:stretch/>
        </p:blipFill>
        <p:spPr>
          <a:xfrm>
            <a:off x="6225108" y="-41355"/>
            <a:ext cx="6219906" cy="6858000"/>
          </a:xfrm>
          <a:prstGeom prst="rect">
            <a:avLst/>
          </a:prstGeom>
        </p:spPr>
      </p:pic>
      <p:sp>
        <p:nvSpPr>
          <p:cNvPr id="8" name="Rectangle 7"/>
          <p:cNvSpPr/>
          <p:nvPr/>
        </p:nvSpPr>
        <p:spPr>
          <a:xfrm>
            <a:off x="0" y="0"/>
            <a:ext cx="7237085" cy="6858000"/>
          </a:xfrm>
          <a:prstGeom prst="rect">
            <a:avLst/>
          </a:prstGeom>
          <a:solidFill>
            <a:srgbClr val="EDC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716816" y="1805831"/>
            <a:ext cx="2242348" cy="2242348"/>
          </a:xfrm>
          <a:prstGeom prst="ellipse">
            <a:avLst/>
          </a:prstGeom>
          <a:solidFill>
            <a:srgbClr val="A7621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llipse 9"/>
          <p:cNvSpPr/>
          <p:nvPr/>
        </p:nvSpPr>
        <p:spPr>
          <a:xfrm>
            <a:off x="716816" y="4231991"/>
            <a:ext cx="2242348" cy="2242348"/>
          </a:xfrm>
          <a:prstGeom prst="ellipse">
            <a:avLst/>
          </a:prstGeom>
          <a:solidFill>
            <a:srgbClr val="9C8F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869424" y="2478773"/>
            <a:ext cx="6229812" cy="2328843"/>
          </a:xfrm>
          <a:prstGeom prst="rect">
            <a:avLst/>
          </a:prstGeom>
          <a:noFill/>
        </p:spPr>
        <p:txBody>
          <a:bodyPr wrap="square" rtlCol="0">
            <a:spAutoFit/>
          </a:bodyPr>
          <a:lstStyle/>
          <a:p>
            <a:pPr>
              <a:lnSpc>
                <a:spcPts val="5000"/>
              </a:lnSpc>
            </a:pPr>
            <a:r>
              <a:rPr lang="fr-CA" sz="4400" b="1" smtClean="0">
                <a:solidFill>
                  <a:schemeClr val="bg1"/>
                </a:solidFill>
              </a:rPr>
              <a:t>  1 846     </a:t>
            </a:r>
            <a:r>
              <a:rPr lang="fr-CA" sz="4000" b="1" smtClean="0">
                <a:solidFill>
                  <a:srgbClr val="A7621A"/>
                </a:solidFill>
              </a:rPr>
              <a:t>SIGNALEMENTS</a:t>
            </a:r>
            <a:r>
              <a:rPr lang="fr-CA" sz="4400" b="1" smtClean="0">
                <a:solidFill>
                  <a:srgbClr val="A7621A"/>
                </a:solidFill>
              </a:rPr>
              <a:t> </a:t>
            </a:r>
            <a:r>
              <a:rPr lang="fr-CA" sz="4400" b="1">
                <a:solidFill>
                  <a:srgbClr val="A7621A"/>
                </a:solidFill>
              </a:rPr>
              <a:t>		   </a:t>
            </a:r>
            <a:r>
              <a:rPr lang="fr-CA" sz="4800" b="1">
                <a:solidFill>
                  <a:schemeClr val="bg1"/>
                </a:solidFill>
              </a:rPr>
              <a:t>TRAITÉS</a:t>
            </a:r>
          </a:p>
          <a:p>
            <a:endParaRPr lang="fr-CA" sz="4400" b="1">
              <a:solidFill>
                <a:schemeClr val="bg1"/>
              </a:solidFill>
            </a:endParaRPr>
          </a:p>
          <a:p>
            <a:endParaRPr lang="fr-CA"/>
          </a:p>
        </p:txBody>
      </p:sp>
      <p:sp>
        <p:nvSpPr>
          <p:cNvPr id="11" name="ZoneTexte 10"/>
          <p:cNvSpPr txBox="1"/>
          <p:nvPr/>
        </p:nvSpPr>
        <p:spPr>
          <a:xfrm>
            <a:off x="879379" y="4960838"/>
            <a:ext cx="6229812" cy="2328843"/>
          </a:xfrm>
          <a:prstGeom prst="rect">
            <a:avLst/>
          </a:prstGeom>
          <a:noFill/>
        </p:spPr>
        <p:txBody>
          <a:bodyPr wrap="square" rtlCol="0">
            <a:spAutoFit/>
          </a:bodyPr>
          <a:lstStyle/>
          <a:p>
            <a:pPr>
              <a:lnSpc>
                <a:spcPts val="5000"/>
              </a:lnSpc>
            </a:pPr>
            <a:r>
              <a:rPr lang="fr-CA" sz="4400" b="1">
                <a:solidFill>
                  <a:schemeClr val="bg1"/>
                </a:solidFill>
              </a:rPr>
              <a:t>  </a:t>
            </a:r>
            <a:r>
              <a:rPr lang="fr-CA" sz="4400" b="1" smtClean="0">
                <a:solidFill>
                  <a:schemeClr val="bg1"/>
                </a:solidFill>
              </a:rPr>
              <a:t>  519       </a:t>
            </a:r>
            <a:r>
              <a:rPr lang="fr-CA" sz="4000" b="1" smtClean="0">
                <a:solidFill>
                  <a:srgbClr val="A7621A"/>
                </a:solidFill>
              </a:rPr>
              <a:t>SIGNALEMENTS</a:t>
            </a:r>
            <a:r>
              <a:rPr lang="fr-CA" sz="4400" b="1" smtClean="0">
                <a:solidFill>
                  <a:srgbClr val="A7621A"/>
                </a:solidFill>
              </a:rPr>
              <a:t> </a:t>
            </a:r>
            <a:r>
              <a:rPr lang="fr-CA" sz="4400" b="1">
                <a:solidFill>
                  <a:srgbClr val="A7621A"/>
                </a:solidFill>
              </a:rPr>
              <a:t>		   </a:t>
            </a:r>
            <a:r>
              <a:rPr lang="fr-CA" sz="4400" b="1" smtClean="0">
                <a:solidFill>
                  <a:srgbClr val="A7621A"/>
                </a:solidFill>
              </a:rPr>
              <a:t> </a:t>
            </a:r>
            <a:r>
              <a:rPr lang="fr-CA" sz="4800" b="1" smtClean="0">
                <a:solidFill>
                  <a:schemeClr val="bg1"/>
                </a:solidFill>
              </a:rPr>
              <a:t>RETENUS</a:t>
            </a:r>
            <a:endParaRPr lang="fr-CA" sz="4800" b="1">
              <a:solidFill>
                <a:schemeClr val="bg1"/>
              </a:solidFill>
            </a:endParaRPr>
          </a:p>
          <a:p>
            <a:endParaRPr lang="fr-CA" sz="4400" b="1">
              <a:solidFill>
                <a:schemeClr val="bg1"/>
              </a:solidFill>
            </a:endParaRPr>
          </a:p>
          <a:p>
            <a:endParaRPr lang="fr-CA"/>
          </a:p>
        </p:txBody>
      </p:sp>
      <p:sp>
        <p:nvSpPr>
          <p:cNvPr id="7" name="ZoneTexte 6"/>
          <p:cNvSpPr txBox="1"/>
          <p:nvPr/>
        </p:nvSpPr>
        <p:spPr>
          <a:xfrm>
            <a:off x="404358" y="225154"/>
            <a:ext cx="6024012" cy="1338828"/>
          </a:xfrm>
          <a:prstGeom prst="rect">
            <a:avLst/>
          </a:prstGeom>
          <a:noFill/>
        </p:spPr>
        <p:txBody>
          <a:bodyPr wrap="square" rtlCol="0">
            <a:spAutoFit/>
          </a:bodyPr>
          <a:lstStyle/>
          <a:p>
            <a:pPr lvl="0"/>
            <a:r>
              <a:rPr lang="fr-FR" sz="2700" b="1">
                <a:solidFill>
                  <a:prstClr val="black"/>
                </a:solidFill>
              </a:rPr>
              <a:t>SIGNALEMENTS TRAITÉS ET SIGNALEMENTS RETENUS DURANT </a:t>
            </a:r>
            <a:r>
              <a:rPr lang="fr-FR" sz="2700" b="1" smtClean="0">
                <a:solidFill>
                  <a:prstClr val="black"/>
                </a:solidFill>
              </a:rPr>
              <a:t>L’ANNÉE</a:t>
            </a:r>
            <a:endParaRPr lang="fr-CA"/>
          </a:p>
        </p:txBody>
      </p:sp>
    </p:spTree>
    <p:extLst>
      <p:ext uri="{BB962C8B-B14F-4D97-AF65-F5344CB8AC3E}">
        <p14:creationId xmlns:p14="http://schemas.microsoft.com/office/powerpoint/2010/main" val="13598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0"/>
            <a:ext cx="12192000" cy="6858000"/>
          </a:xfrm>
          <a:prstGeom prst="rect">
            <a:avLst/>
          </a:prstGeom>
          <a:solidFill>
            <a:srgbClr val="EDC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p:nvPicPr>
        <p:blipFill>
          <a:blip r:embed="rId2"/>
          <a:stretch>
            <a:fillRect/>
          </a:stretch>
        </p:blipFill>
        <p:spPr>
          <a:xfrm>
            <a:off x="2842758" y="374896"/>
            <a:ext cx="6506483" cy="3374831"/>
          </a:xfrm>
          <a:prstGeom prst="rect">
            <a:avLst/>
          </a:prstGeom>
        </p:spPr>
      </p:pic>
      <p:pic>
        <p:nvPicPr>
          <p:cNvPr id="12" name="Image 11"/>
          <p:cNvPicPr>
            <a:picLocks noChangeAspect="1"/>
          </p:cNvPicPr>
          <p:nvPr/>
        </p:nvPicPr>
        <p:blipFill>
          <a:blip r:embed="rId3"/>
          <a:stretch>
            <a:fillRect/>
          </a:stretch>
        </p:blipFill>
        <p:spPr>
          <a:xfrm>
            <a:off x="3615094" y="3939273"/>
            <a:ext cx="5220429" cy="2581635"/>
          </a:xfrm>
          <a:prstGeom prst="rect">
            <a:avLst/>
          </a:prstGeom>
        </p:spPr>
      </p:pic>
    </p:spTree>
    <p:extLst>
      <p:ext uri="{BB962C8B-B14F-4D97-AF65-F5344CB8AC3E}">
        <p14:creationId xmlns:p14="http://schemas.microsoft.com/office/powerpoint/2010/main" val="417309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0"/>
            <a:ext cx="7402504" cy="6858000"/>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716816" y="1741501"/>
            <a:ext cx="2242348" cy="2242348"/>
          </a:xfrm>
          <a:prstGeom prst="ellipse">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775403" y="2425447"/>
            <a:ext cx="2242348" cy="830997"/>
          </a:xfrm>
          <a:prstGeom prst="rect">
            <a:avLst/>
          </a:prstGeom>
          <a:noFill/>
        </p:spPr>
        <p:txBody>
          <a:bodyPr wrap="square" rtlCol="0">
            <a:spAutoFit/>
          </a:bodyPr>
          <a:lstStyle/>
          <a:p>
            <a:pPr algn="ctr"/>
            <a:r>
              <a:rPr lang="fr-CA" sz="4800" b="1" smtClean="0"/>
              <a:t>33,3 </a:t>
            </a:r>
            <a:r>
              <a:rPr lang="fr-CA" sz="4800" b="1"/>
              <a:t>%</a:t>
            </a:r>
            <a:endParaRPr lang="fr-CA" sz="4800">
              <a:solidFill>
                <a:schemeClr val="bg1"/>
              </a:solidFill>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8452" t="-1407" r="14627" b="1407"/>
          <a:stretch/>
        </p:blipFill>
        <p:spPr>
          <a:xfrm>
            <a:off x="7402504" y="-128659"/>
            <a:ext cx="4789495" cy="6986659"/>
          </a:xfrm>
          <a:prstGeom prst="rect">
            <a:avLst/>
          </a:prstGeom>
        </p:spPr>
      </p:pic>
      <p:sp>
        <p:nvSpPr>
          <p:cNvPr id="5" name="ZoneTexte 4"/>
          <p:cNvSpPr txBox="1"/>
          <p:nvPr/>
        </p:nvSpPr>
        <p:spPr>
          <a:xfrm>
            <a:off x="3076334" y="2032865"/>
            <a:ext cx="4208997" cy="2123658"/>
          </a:xfrm>
          <a:prstGeom prst="rect">
            <a:avLst/>
          </a:prstGeom>
          <a:noFill/>
        </p:spPr>
        <p:txBody>
          <a:bodyPr wrap="square" rtlCol="0">
            <a:spAutoFit/>
          </a:bodyPr>
          <a:lstStyle/>
          <a:p>
            <a:r>
              <a:rPr lang="fr-FR" sz="2400" b="1">
                <a:solidFill>
                  <a:schemeClr val="bg1"/>
                </a:solidFill>
              </a:rPr>
              <a:t>des signalements                                     ont été faits par des adultes dans le cadre de </a:t>
            </a:r>
            <a:r>
              <a:rPr lang="fr-CA" sz="2400" b="1">
                <a:solidFill>
                  <a:schemeClr val="bg1"/>
                </a:solidFill>
              </a:rPr>
              <a:t>leurs activités </a:t>
            </a:r>
            <a:r>
              <a:rPr lang="fr-CA" sz="2400" b="1" smtClean="0">
                <a:solidFill>
                  <a:schemeClr val="bg1"/>
                </a:solidFill>
              </a:rPr>
              <a:t>professionnelles</a:t>
            </a:r>
            <a:r>
              <a:rPr lang="fr-CA" sz="2400" b="1">
                <a:solidFill>
                  <a:schemeClr val="bg1"/>
                </a:solidFill>
              </a:rPr>
              <a:t> </a:t>
            </a:r>
            <a:r>
              <a:rPr lang="fr-CA" sz="2400" b="1" smtClean="0">
                <a:solidFill>
                  <a:schemeClr val="bg1"/>
                </a:solidFill>
              </a:rPr>
              <a:t>(Organismes).</a:t>
            </a:r>
            <a:endParaRPr lang="fr-CA" sz="2400" b="1">
              <a:solidFill>
                <a:schemeClr val="bg1"/>
              </a:solidFill>
            </a:endParaRPr>
          </a:p>
          <a:p>
            <a:r>
              <a:rPr lang="fr-CA" sz="3600">
                <a:solidFill>
                  <a:schemeClr val="bg1"/>
                </a:solidFill>
              </a:rPr>
              <a:t> 	   	</a:t>
            </a:r>
            <a:endParaRPr lang="fr-CA"/>
          </a:p>
        </p:txBody>
      </p:sp>
      <p:sp>
        <p:nvSpPr>
          <p:cNvPr id="7" name="ZoneTexte 6"/>
          <p:cNvSpPr txBox="1"/>
          <p:nvPr/>
        </p:nvSpPr>
        <p:spPr>
          <a:xfrm>
            <a:off x="767361" y="408953"/>
            <a:ext cx="6244571" cy="954107"/>
          </a:xfrm>
          <a:prstGeom prst="rect">
            <a:avLst/>
          </a:prstGeom>
          <a:noFill/>
        </p:spPr>
        <p:txBody>
          <a:bodyPr wrap="square" rtlCol="0">
            <a:spAutoFit/>
          </a:bodyPr>
          <a:lstStyle/>
          <a:p>
            <a:r>
              <a:rPr lang="fr-CA" sz="2700" b="1"/>
              <a:t>PROVENANCE DES SIGNALEMENTS</a:t>
            </a:r>
          </a:p>
          <a:p>
            <a:r>
              <a:rPr lang="fr-CA" sz="2700" b="1"/>
              <a:t>TRAITÉS DURANT L’ANNÉE</a:t>
            </a:r>
            <a:endParaRPr lang="fr-CA" sz="2700"/>
          </a:p>
        </p:txBody>
      </p:sp>
      <p:sp>
        <p:nvSpPr>
          <p:cNvPr id="10" name="Ellipse 9"/>
          <p:cNvSpPr/>
          <p:nvPr/>
        </p:nvSpPr>
        <p:spPr>
          <a:xfrm>
            <a:off x="716816" y="4188804"/>
            <a:ext cx="2242348" cy="2242348"/>
          </a:xfrm>
          <a:prstGeom prst="ellipse">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p:cNvSpPr txBox="1"/>
          <p:nvPr/>
        </p:nvSpPr>
        <p:spPr>
          <a:xfrm>
            <a:off x="833987" y="4985728"/>
            <a:ext cx="2242348" cy="830997"/>
          </a:xfrm>
          <a:prstGeom prst="rect">
            <a:avLst/>
          </a:prstGeom>
          <a:noFill/>
        </p:spPr>
        <p:txBody>
          <a:bodyPr wrap="square" rtlCol="0">
            <a:spAutoFit/>
          </a:bodyPr>
          <a:lstStyle/>
          <a:p>
            <a:pPr algn="ctr"/>
            <a:r>
              <a:rPr lang="fr-CA" sz="4800" b="1" smtClean="0"/>
              <a:t>21,3 </a:t>
            </a:r>
            <a:r>
              <a:rPr lang="fr-CA" sz="4800" b="1"/>
              <a:t>%</a:t>
            </a:r>
            <a:endParaRPr lang="fr-CA" sz="4800">
              <a:solidFill>
                <a:schemeClr val="bg1"/>
              </a:solidFill>
            </a:endParaRPr>
          </a:p>
        </p:txBody>
      </p:sp>
      <p:sp>
        <p:nvSpPr>
          <p:cNvPr id="12" name="ZoneTexte 11"/>
          <p:cNvSpPr txBox="1"/>
          <p:nvPr/>
        </p:nvSpPr>
        <p:spPr>
          <a:xfrm>
            <a:off x="3134920" y="4630098"/>
            <a:ext cx="4208997" cy="1754326"/>
          </a:xfrm>
          <a:prstGeom prst="rect">
            <a:avLst/>
          </a:prstGeom>
          <a:noFill/>
        </p:spPr>
        <p:txBody>
          <a:bodyPr wrap="square" rtlCol="0">
            <a:spAutoFit/>
          </a:bodyPr>
          <a:lstStyle/>
          <a:p>
            <a:r>
              <a:rPr lang="fr-FR" sz="2400" b="1">
                <a:solidFill>
                  <a:schemeClr val="bg1"/>
                </a:solidFill>
              </a:rPr>
              <a:t>des signalements                                     ont été faits par </a:t>
            </a:r>
            <a:r>
              <a:rPr lang="fr-CA" sz="2400" b="1" smtClean="0">
                <a:solidFill>
                  <a:schemeClr val="bg1"/>
                </a:solidFill>
              </a:rPr>
              <a:t>le milieu scolaire</a:t>
            </a:r>
            <a:r>
              <a:rPr lang="fr-CA" sz="2400" b="1" smtClean="0">
                <a:solidFill>
                  <a:schemeClr val="bg1"/>
                </a:solidFill>
              </a:rPr>
              <a:t>.</a:t>
            </a:r>
            <a:endParaRPr lang="fr-CA" sz="2400" b="1">
              <a:solidFill>
                <a:schemeClr val="bg1"/>
              </a:solidFill>
            </a:endParaRPr>
          </a:p>
          <a:p>
            <a:r>
              <a:rPr lang="fr-CA" sz="3600">
                <a:solidFill>
                  <a:schemeClr val="bg1"/>
                </a:solidFill>
              </a:rPr>
              <a:t> 	   	</a:t>
            </a:r>
            <a:endParaRPr lang="fr-CA"/>
          </a:p>
        </p:txBody>
      </p:sp>
    </p:spTree>
    <p:extLst>
      <p:ext uri="{BB962C8B-B14F-4D97-AF65-F5344CB8AC3E}">
        <p14:creationId xmlns:p14="http://schemas.microsoft.com/office/powerpoint/2010/main" val="7957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a:extLst>
              <a:ext uri="{28A0092B-C50C-407E-A947-70E740481C1C}">
                <a14:useLocalDpi xmlns:a14="http://schemas.microsoft.com/office/drawing/2010/main" val="0"/>
              </a:ext>
            </a:extLst>
          </a:blip>
          <a:srcRect l="4220" t="1922" r="29522" b="5803"/>
          <a:stretch/>
        </p:blipFill>
        <p:spPr>
          <a:xfrm>
            <a:off x="4833164" y="1"/>
            <a:ext cx="7393913" cy="6864892"/>
          </a:xfrm>
          <a:prstGeom prst="rect">
            <a:avLst/>
          </a:prstGeom>
        </p:spPr>
      </p:pic>
      <p:sp>
        <p:nvSpPr>
          <p:cNvPr id="9" name="Rectangle 8"/>
          <p:cNvSpPr/>
          <p:nvPr/>
        </p:nvSpPr>
        <p:spPr>
          <a:xfrm>
            <a:off x="0" y="2126967"/>
            <a:ext cx="1123121" cy="186855"/>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0"/>
            <a:ext cx="7402504" cy="6858000"/>
          </a:xfrm>
          <a:prstGeom prst="rect">
            <a:avLst/>
          </a:prstGeom>
          <a:solidFill>
            <a:srgbClr val="A76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716816" y="1520941"/>
            <a:ext cx="1626621" cy="1626621"/>
          </a:xfrm>
          <a:prstGeom prst="ellipse">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681029" y="1950701"/>
            <a:ext cx="1781877" cy="769441"/>
          </a:xfrm>
          <a:prstGeom prst="rect">
            <a:avLst/>
          </a:prstGeom>
          <a:noFill/>
        </p:spPr>
        <p:txBody>
          <a:bodyPr wrap="square" rtlCol="0">
            <a:spAutoFit/>
          </a:bodyPr>
          <a:lstStyle/>
          <a:p>
            <a:r>
              <a:rPr lang="fr-CA" sz="4400" b="1" smtClean="0"/>
              <a:t>33,7 </a:t>
            </a:r>
            <a:r>
              <a:rPr lang="fr-CA" sz="4400" b="1"/>
              <a:t>%</a:t>
            </a:r>
            <a:endParaRPr lang="fr-CA" sz="4400">
              <a:solidFill>
                <a:schemeClr val="bg1"/>
              </a:solidFill>
            </a:endParaRPr>
          </a:p>
        </p:txBody>
      </p:sp>
      <p:sp>
        <p:nvSpPr>
          <p:cNvPr id="5" name="ZoneTexte 4"/>
          <p:cNvSpPr txBox="1"/>
          <p:nvPr/>
        </p:nvSpPr>
        <p:spPr>
          <a:xfrm>
            <a:off x="2389386" y="1994220"/>
            <a:ext cx="4691469" cy="5078313"/>
          </a:xfrm>
          <a:prstGeom prst="rect">
            <a:avLst/>
          </a:prstGeom>
          <a:noFill/>
        </p:spPr>
        <p:txBody>
          <a:bodyPr wrap="square" lIns="91440" tIns="45720" rIns="91440" bIns="45720" rtlCol="0" anchor="t">
            <a:spAutoFit/>
          </a:bodyPr>
          <a:lstStyle/>
          <a:p>
            <a:r>
              <a:rPr lang="fr-FR" sz="3600" b="1">
                <a:solidFill>
                  <a:schemeClr val="bg1"/>
                </a:solidFill>
              </a:rPr>
              <a:t>négligence</a:t>
            </a:r>
          </a:p>
          <a:p>
            <a:endParaRPr lang="fr-FR" sz="3600" b="1">
              <a:solidFill>
                <a:schemeClr val="bg1"/>
              </a:solidFill>
            </a:endParaRPr>
          </a:p>
          <a:p>
            <a:endParaRPr lang="fr-FR" sz="3600" b="1">
              <a:solidFill>
                <a:schemeClr val="bg1"/>
              </a:solidFill>
            </a:endParaRPr>
          </a:p>
          <a:p>
            <a:r>
              <a:rPr lang="fr-CA" sz="3600" b="1">
                <a:solidFill>
                  <a:schemeClr val="bg1"/>
                </a:solidFill>
              </a:rPr>
              <a:t>risques sérieux de négligence</a:t>
            </a:r>
          </a:p>
          <a:p>
            <a:endParaRPr lang="fr-CA" sz="3600" b="1">
              <a:solidFill>
                <a:schemeClr val="bg1"/>
              </a:solidFill>
            </a:endParaRPr>
          </a:p>
          <a:p>
            <a:r>
              <a:rPr lang="fr-CA" sz="3600" b="1">
                <a:solidFill>
                  <a:schemeClr val="bg1"/>
                </a:solidFill>
              </a:rPr>
              <a:t>mauvais traitements psychologiques</a:t>
            </a:r>
          </a:p>
          <a:p>
            <a:r>
              <a:rPr lang="fr-CA" sz="3600">
                <a:solidFill>
                  <a:schemeClr val="bg1"/>
                </a:solidFill>
              </a:rPr>
              <a:t> 	   	</a:t>
            </a:r>
            <a:endParaRPr lang="fr-CA"/>
          </a:p>
        </p:txBody>
      </p:sp>
      <p:sp>
        <p:nvSpPr>
          <p:cNvPr id="7" name="ZoneTexte 6"/>
          <p:cNvSpPr txBox="1"/>
          <p:nvPr/>
        </p:nvSpPr>
        <p:spPr>
          <a:xfrm>
            <a:off x="767361" y="408953"/>
            <a:ext cx="6244571" cy="954107"/>
          </a:xfrm>
          <a:prstGeom prst="rect">
            <a:avLst/>
          </a:prstGeom>
          <a:noFill/>
        </p:spPr>
        <p:txBody>
          <a:bodyPr wrap="square" rtlCol="0">
            <a:spAutoFit/>
          </a:bodyPr>
          <a:lstStyle/>
          <a:p>
            <a:r>
              <a:rPr lang="fr-CA" sz="2700" b="1"/>
              <a:t>ENFANTS DONT LA SITUATION</a:t>
            </a:r>
          </a:p>
          <a:p>
            <a:r>
              <a:rPr lang="fr-FR" sz="2700" b="1"/>
              <a:t>A ÉTÉ PRISE EN CHARGE PAR </a:t>
            </a:r>
            <a:r>
              <a:rPr lang="fr-FR" sz="2700" b="1" smtClean="0"/>
              <a:t>LA </a:t>
            </a:r>
            <a:r>
              <a:rPr lang="fr-FR" sz="2700" b="1"/>
              <a:t>DPJ</a:t>
            </a:r>
            <a:endParaRPr lang="fr-CA" sz="2700"/>
          </a:p>
        </p:txBody>
      </p:sp>
      <p:sp>
        <p:nvSpPr>
          <p:cNvPr id="11" name="Ellipse 10"/>
          <p:cNvSpPr/>
          <p:nvPr/>
        </p:nvSpPr>
        <p:spPr>
          <a:xfrm>
            <a:off x="721897" y="3283123"/>
            <a:ext cx="1626621" cy="1626621"/>
          </a:xfrm>
          <a:prstGeom prst="ellipse">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p:cNvSpPr/>
          <p:nvPr/>
        </p:nvSpPr>
        <p:spPr>
          <a:xfrm>
            <a:off x="726979" y="5063686"/>
            <a:ext cx="1626621" cy="1626621"/>
          </a:xfrm>
          <a:prstGeom prst="ellipse">
            <a:avLst/>
          </a:prstGeom>
          <a:solidFill>
            <a:srgbClr val="FFCC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p:cNvSpPr txBox="1"/>
          <p:nvPr/>
        </p:nvSpPr>
        <p:spPr>
          <a:xfrm>
            <a:off x="700314" y="3702740"/>
            <a:ext cx="1712953" cy="769441"/>
          </a:xfrm>
          <a:prstGeom prst="rect">
            <a:avLst/>
          </a:prstGeom>
          <a:noFill/>
        </p:spPr>
        <p:txBody>
          <a:bodyPr wrap="square" rtlCol="0">
            <a:spAutoFit/>
          </a:bodyPr>
          <a:lstStyle/>
          <a:p>
            <a:r>
              <a:rPr lang="fr-CA" sz="4400" b="1" smtClean="0"/>
              <a:t>10,4 </a:t>
            </a:r>
            <a:r>
              <a:rPr lang="fr-CA" sz="4400" b="1"/>
              <a:t>%</a:t>
            </a:r>
            <a:endParaRPr lang="fr-CA" sz="4400">
              <a:solidFill>
                <a:schemeClr val="bg1"/>
              </a:solidFill>
            </a:endParaRPr>
          </a:p>
        </p:txBody>
      </p:sp>
      <p:sp>
        <p:nvSpPr>
          <p:cNvPr id="14" name="ZoneTexte 13"/>
          <p:cNvSpPr txBox="1"/>
          <p:nvPr/>
        </p:nvSpPr>
        <p:spPr>
          <a:xfrm>
            <a:off x="661676" y="5473160"/>
            <a:ext cx="1792040" cy="769441"/>
          </a:xfrm>
          <a:prstGeom prst="rect">
            <a:avLst/>
          </a:prstGeom>
          <a:noFill/>
        </p:spPr>
        <p:txBody>
          <a:bodyPr wrap="square" rtlCol="0">
            <a:spAutoFit/>
          </a:bodyPr>
          <a:lstStyle/>
          <a:p>
            <a:r>
              <a:rPr lang="fr-CA" sz="4400" b="1" smtClean="0"/>
              <a:t>26,9 </a:t>
            </a:r>
            <a:r>
              <a:rPr lang="fr-CA" sz="4400" b="1"/>
              <a:t>%</a:t>
            </a:r>
            <a:endParaRPr lang="fr-CA" sz="4400">
              <a:solidFill>
                <a:schemeClr val="bg1"/>
              </a:solidFill>
            </a:endParaRPr>
          </a:p>
        </p:txBody>
      </p:sp>
    </p:spTree>
    <p:extLst>
      <p:ext uri="{BB962C8B-B14F-4D97-AF65-F5344CB8AC3E}">
        <p14:creationId xmlns:p14="http://schemas.microsoft.com/office/powerpoint/2010/main" val="16261055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A99DDABD1A4AA3D730D2C885A8BF" ma:contentTypeVersion="16" ma:contentTypeDescription="Create a new document." ma:contentTypeScope="" ma:versionID="076ff7296b7b91555496d5bbd274870b">
  <xsd:schema xmlns:xsd="http://www.w3.org/2001/XMLSchema" xmlns:xs="http://www.w3.org/2001/XMLSchema" xmlns:p="http://schemas.microsoft.com/office/2006/metadata/properties" xmlns:ns2="352959e5-34ea-461b-b02c-512b5449e0af" xmlns:ns3="c71acbc0-300a-4474-8f0e-b60dc0ba4fd7" targetNamespace="http://schemas.microsoft.com/office/2006/metadata/properties" ma:root="true" ma:fieldsID="a0d625ef3d27211456d2f6cb68299dde" ns2:_="" ns3:_="">
    <xsd:import namespace="352959e5-34ea-461b-b02c-512b5449e0af"/>
    <xsd:import namespace="c71acbc0-300a-4474-8f0e-b60dc0ba4f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959e5-34ea-461b-b02c-512b5449e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0125e5a-fbbd-4a39-926c-a359310fd2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1acbc0-300a-4474-8f0e-b60dc0ba4fd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665357b-316b-40e8-b95b-989571d1d390}" ma:internalName="TaxCatchAll" ma:showField="CatchAllData" ma:web="c71acbc0-300a-4474-8f0e-b60dc0ba4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2959e5-34ea-461b-b02c-512b5449e0af">
      <Terms xmlns="http://schemas.microsoft.com/office/infopath/2007/PartnerControls"/>
    </lcf76f155ced4ddcb4097134ff3c332f>
    <TaxCatchAll xmlns="c71acbc0-300a-4474-8f0e-b60dc0ba4fd7" xsi:nil="true"/>
  </documentManagement>
</p:properties>
</file>

<file path=customXml/itemProps1.xml><?xml version="1.0" encoding="utf-8"?>
<ds:datastoreItem xmlns:ds="http://schemas.openxmlformats.org/officeDocument/2006/customXml" ds:itemID="{FF123660-7D74-40C0-A71A-FBFBFF972AE1}">
  <ds:schemaRefs>
    <ds:schemaRef ds:uri="http://schemas.microsoft.com/sharepoint/v3/contenttype/forms"/>
  </ds:schemaRefs>
</ds:datastoreItem>
</file>

<file path=customXml/itemProps2.xml><?xml version="1.0" encoding="utf-8"?>
<ds:datastoreItem xmlns:ds="http://schemas.openxmlformats.org/officeDocument/2006/customXml" ds:itemID="{CF056DA1-514E-4D88-A8A9-3310713893F3}">
  <ds:schemaRefs>
    <ds:schemaRef ds:uri="352959e5-34ea-461b-b02c-512b5449e0af"/>
    <ds:schemaRef ds:uri="c71acbc0-300a-4474-8f0e-b60dc0ba4f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E3AD80-348A-4D9F-A311-761FAC4115EA}">
  <ds:schemaRefs>
    <ds:schemaRef ds:uri="c71acbc0-300a-4474-8f0e-b60dc0ba4fd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2959e5-34ea-461b-b02c-512b5449e0a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65</TotalTime>
  <Words>487</Words>
  <Application>Microsoft Office PowerPoint</Application>
  <PresentationFormat>Grand écran</PresentationFormat>
  <Paragraphs>83</Paragraphs>
  <Slides>14</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Thème Office</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 Desprez</dc:creator>
  <cp:lastModifiedBy>Lina Paquette</cp:lastModifiedBy>
  <cp:revision>16</cp:revision>
  <dcterms:created xsi:type="dcterms:W3CDTF">2025-06-01T19:16:10Z</dcterms:created>
  <dcterms:modified xsi:type="dcterms:W3CDTF">2025-06-13T18:25:19Z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0x0101004A1DA99DDABD1A4AA3D730D2C885A8BF</vt:lpwstr>
  </property>
  <property fmtid="{D5CDD505-2E9C-101B-9397-08002B2CF9AE}" pid="3" name="MSIP_Label_6a7d8d5d-78e2-4a62-9fcd-016eb5e4c57c_Enabled">
    <vt:lpwstr>true</vt:lpwstr>
  </property>
  <property fmtid="{D5CDD505-2E9C-101B-9397-08002B2CF9AE}" pid="4" name="MSIP_Label_6a7d8d5d-78e2-4a62-9fcd-016eb5e4c57c_SetDate">
    <vt:lpwstr>2025-06-02T14:26:43Z</vt:lpwstr>
  </property>
  <property fmtid="{D5CDD505-2E9C-101B-9397-08002B2CF9AE}" pid="5" name="MSIP_Label_6a7d8d5d-78e2-4a62-9fcd-016eb5e4c57c_Method">
    <vt:lpwstr>Standard</vt:lpwstr>
  </property>
  <property fmtid="{D5CDD505-2E9C-101B-9397-08002B2CF9AE}" pid="6" name="MSIP_Label_6a7d8d5d-78e2-4a62-9fcd-016eb5e4c57c_Name">
    <vt:lpwstr>Général</vt:lpwstr>
  </property>
  <property fmtid="{D5CDD505-2E9C-101B-9397-08002B2CF9AE}" pid="7" name="MSIP_Label_6a7d8d5d-78e2-4a62-9fcd-016eb5e4c57c_SiteId">
    <vt:lpwstr>06e1fe28-5f8b-4075-bf6c-ae24be1a7992</vt:lpwstr>
  </property>
  <property fmtid="{D5CDD505-2E9C-101B-9397-08002B2CF9AE}" pid="8" name="MSIP_Label_6a7d8d5d-78e2-4a62-9fcd-016eb5e4c57c_ActionId">
    <vt:lpwstr>d4cf4c70-05db-41fc-92ea-9f7ad86d7c4e</vt:lpwstr>
  </property>
  <property fmtid="{D5CDD505-2E9C-101B-9397-08002B2CF9AE}" pid="9" name="MSIP_Label_6a7d8d5d-78e2-4a62-9fcd-016eb5e4c57c_ContentBits">
    <vt:lpwstr>0</vt:lpwstr>
  </property>
  <property fmtid="{D5CDD505-2E9C-101B-9397-08002B2CF9AE}" pid="10" name="MSIP_Label_6a7d8d5d-78e2-4a62-9fcd-016eb5e4c57c_Tag">
    <vt:lpwstr>10, 3, 0, 2</vt:lpwstr>
  </property>
  <property fmtid="{D5CDD505-2E9C-101B-9397-08002B2CF9AE}" pid="11" name="MediaServiceImageTags">
    <vt:lpwstr/>
  </property>
</Properties>
</file>